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2" r:id="rId5"/>
    <p:sldId id="292" r:id="rId6"/>
    <p:sldId id="297" r:id="rId7"/>
    <p:sldId id="291" r:id="rId8"/>
    <p:sldId id="284" r:id="rId9"/>
    <p:sldId id="294" r:id="rId10"/>
    <p:sldId id="295" r:id="rId11"/>
    <p:sldId id="298" r:id="rId12"/>
    <p:sldId id="296" r:id="rId13"/>
    <p:sldId id="256" r:id="rId14"/>
    <p:sldId id="299" r:id="rId15"/>
    <p:sldId id="300" r:id="rId16"/>
    <p:sldId id="301" r:id="rId17"/>
    <p:sldId id="302" r:id="rId18"/>
    <p:sldId id="304" r:id="rId19"/>
    <p:sldId id="305" r:id="rId20"/>
    <p:sldId id="306" r:id="rId21"/>
    <p:sldId id="307" r:id="rId22"/>
    <p:sldId id="308" r:id="rId23"/>
    <p:sldId id="309" r:id="rId2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31" autoAdjust="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C0557F-B127-4289-83F6-F07BDED6678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2020/1/9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AAB5006-37C4-4F15-A229-F117EDDCF8C7}" type="datetime1">
              <a:rPr lang="zh-CN" altLang="en-US" smtClean="0"/>
              <a:pPr/>
              <a:t>2020/1/9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30193B-564F-4854-8A52-728F3FB19C8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43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17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68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45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7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包含小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-9832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36464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40707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84477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-9832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00453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​​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ZA" noProof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包含大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照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照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比较左侧占位符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比较左侧占位符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输入题注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谢谢！</a:t>
            </a:r>
            <a:endParaRPr lang="zh-CN" altLang="en-ZA" noProof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全名</a:t>
            </a:r>
            <a:endParaRPr lang="zh-CN" altLang="en-ZA" noProof="0"/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电话号码</a:t>
            </a:r>
            <a:endParaRPr lang="zh-CN" altLang="en-ZA" noProof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电子邮件或社交媒体图柄</a:t>
            </a:r>
            <a:endParaRPr lang="zh-CN" altLang="en-ZA" noProof="0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公司网站</a:t>
            </a:r>
            <a:endParaRPr lang="zh-CN" altLang="en-ZA" noProof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、副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50000"/>
            <a:lum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WOODGROVE</a:t>
            </a:r>
            <a:r>
              <a:rPr lang="zh-CN" altLang="en-US" sz="1600" b="1" spc="-100" noProof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b="1" spc="-100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BANK</a:t>
            </a:r>
            <a:endParaRPr lang="zh-CN" altLang="en-US" sz="1600" b="1" spc="-100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39E71ECD-4172-4A87-9BB7-4BFE422FC6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6380" t="-143" r="37889" b="143"/>
          <a:stretch/>
        </p:blipFill>
        <p:spPr>
          <a:xfrm>
            <a:off x="7829550" y="-9832"/>
            <a:ext cx="4362450" cy="686783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ts val="6000"/>
              </a:lnSpc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智能小车</a:t>
            </a:r>
            <a:br>
              <a:rPr lang="zh-CN" altLang="en-US" dirty="0"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课程设计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小组成员：林钧铭  陈飞鸢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               57        72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AE257BA-911C-49D2-8560-7434F427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47E8EB91-F338-469C-934E-91279D864416}"/>
              </a:ext>
            </a:extLst>
          </p:cNvPr>
          <p:cNvSpPr txBox="1">
            <a:spLocks/>
          </p:cNvSpPr>
          <p:nvPr/>
        </p:nvSpPr>
        <p:spPr>
          <a:xfrm>
            <a:off x="431999" y="956474"/>
            <a:ext cx="11326613" cy="5836838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numCol="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void LCD_WrDat(unsigned char data)    {</a:t>
            </a:r>
          </a:p>
          <a:p>
            <a:r>
              <a:rPr lang="en-US" altLang="zh-CN" sz="1800" b="0" dirty="0"/>
              <a:t>    unsigned char i = 8;</a:t>
            </a:r>
          </a:p>
          <a:p>
            <a:r>
              <a:rPr lang="en-US" altLang="zh-CN" sz="1800" b="0" dirty="0"/>
              <a:t>    LCD_DC_SET;</a:t>
            </a:r>
          </a:p>
          <a:p>
            <a:r>
              <a:rPr lang="en-US" altLang="zh-CN" sz="1800" b="0" dirty="0"/>
              <a:t>    LCD_SCL_CLR;</a:t>
            </a:r>
          </a:p>
          <a:p>
            <a:r>
              <a:rPr lang="en-US" altLang="zh-CN" sz="1800" b="0" dirty="0"/>
              <a:t>    while (i--)    {</a:t>
            </a:r>
          </a:p>
          <a:p>
            <a:r>
              <a:rPr lang="en-US" altLang="zh-CN" sz="1800" b="0" dirty="0"/>
              <a:t>        if (data &amp; 0x80)    {</a:t>
            </a:r>
          </a:p>
          <a:p>
            <a:r>
              <a:rPr lang="en-US" altLang="zh-CN" sz="1800" b="0" dirty="0"/>
              <a:t>            LCD_SDA_SET;    }</a:t>
            </a:r>
          </a:p>
          <a:p>
            <a:r>
              <a:rPr lang="en-US" altLang="zh-CN" sz="1800" b="0" dirty="0"/>
              <a:t>        else    {</a:t>
            </a:r>
          </a:p>
          <a:p>
            <a:r>
              <a:rPr lang="en-US" altLang="zh-CN" sz="1800" b="0" dirty="0"/>
              <a:t>            LCD_SDA_CLR;    }</a:t>
            </a:r>
          </a:p>
          <a:p>
            <a:r>
              <a:rPr lang="en-US" altLang="zh-CN" sz="1800" b="0" dirty="0"/>
              <a:t>        LCD_SCL_SET;</a:t>
            </a:r>
          </a:p>
          <a:p>
            <a:r>
              <a:rPr lang="en-US" altLang="zh-CN" sz="1800" b="0" dirty="0"/>
              <a:t>        asm("nop");</a:t>
            </a:r>
          </a:p>
          <a:p>
            <a:r>
              <a:rPr lang="en-US" altLang="zh-CN" sz="1800" b="0" dirty="0"/>
              <a:t>        LCD_SCL_CLR;</a:t>
            </a:r>
          </a:p>
          <a:p>
            <a:r>
              <a:rPr lang="en-US" altLang="zh-CN" sz="1800" b="0" dirty="0"/>
              <a:t>        data &lt;&lt;= 1;</a:t>
            </a:r>
          </a:p>
          <a:p>
            <a:r>
              <a:rPr lang="en-US" altLang="zh-CN" sz="1800" b="0" dirty="0"/>
              <a:t>    }</a:t>
            </a:r>
          </a:p>
          <a:p>
            <a:r>
              <a:rPr lang="en-US" altLang="zh-CN" sz="1800" b="0" dirty="0"/>
              <a:t>}</a:t>
            </a:r>
          </a:p>
          <a:p>
            <a:r>
              <a:rPr lang="en-US" altLang="zh-CN" sz="1800" b="0" dirty="0"/>
              <a:t>void LCD_WrCmd(unsigned char cmd)    {</a:t>
            </a:r>
          </a:p>
          <a:p>
            <a:r>
              <a:rPr lang="en-US" altLang="zh-CN" sz="1800" b="0" dirty="0"/>
              <a:t>    unsigned char i = 8;</a:t>
            </a:r>
          </a:p>
          <a:p>
            <a:r>
              <a:rPr lang="en-US" altLang="zh-CN" sz="1800" b="0" dirty="0"/>
              <a:t>    LCD_DC_CLR;</a:t>
            </a:r>
          </a:p>
          <a:p>
            <a:r>
              <a:rPr lang="en-US" altLang="zh-CN" sz="1800" b="0" dirty="0"/>
              <a:t>    LCD_SCL_CLR;</a:t>
            </a:r>
          </a:p>
          <a:p>
            <a:r>
              <a:rPr lang="en-US" altLang="zh-CN" sz="1800" b="0" dirty="0"/>
              <a:t>    while (i--)    {</a:t>
            </a:r>
          </a:p>
          <a:p>
            <a:r>
              <a:rPr lang="en-US" altLang="zh-CN" sz="1800" b="0" dirty="0"/>
              <a:t>        if (cmd &amp; 0x80)    {</a:t>
            </a:r>
          </a:p>
          <a:p>
            <a:r>
              <a:rPr lang="en-US" altLang="zh-CN" sz="1800" b="0" dirty="0"/>
              <a:t>            LCD_SDA_SET;    }</a:t>
            </a:r>
          </a:p>
          <a:p>
            <a:r>
              <a:rPr lang="en-US" altLang="zh-CN" sz="1800" b="0" dirty="0"/>
              <a:t>        else    {</a:t>
            </a:r>
          </a:p>
          <a:p>
            <a:r>
              <a:rPr lang="en-US" altLang="zh-CN" sz="1800" b="0" dirty="0"/>
              <a:t>            LCD_SDA_CLR;    }</a:t>
            </a:r>
          </a:p>
          <a:p>
            <a:r>
              <a:rPr lang="en-US" altLang="zh-CN" sz="1800" b="0" dirty="0"/>
              <a:t>        LCD_SCL_SET;</a:t>
            </a:r>
          </a:p>
          <a:p>
            <a:r>
              <a:rPr lang="en-US" altLang="zh-CN" sz="1800" b="0" dirty="0"/>
              <a:t>        LCD_SCL_CLR;</a:t>
            </a:r>
          </a:p>
          <a:p>
            <a:r>
              <a:rPr lang="en-US" altLang="zh-CN" sz="1800" b="0" dirty="0"/>
              <a:t>        cmd &lt;&lt;= 1;</a:t>
            </a:r>
          </a:p>
          <a:p>
            <a:r>
              <a:rPr lang="en-US" altLang="zh-CN" sz="1800" b="0" dirty="0"/>
              <a:t>    }</a:t>
            </a:r>
          </a:p>
          <a:p>
            <a:r>
              <a:rPr lang="en-US" altLang="zh-CN" sz="1800" b="0" dirty="0"/>
              <a:t>}</a:t>
            </a:r>
          </a:p>
          <a:p>
            <a:endParaRPr lang="en-US" altLang="zh-CN" sz="1800" b="0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72E5E-53DF-4264-94DF-2E1BD32D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50115"/>
            <a:ext cx="9198000" cy="432000"/>
          </a:xfrm>
        </p:spPr>
        <p:txBody>
          <a:bodyPr/>
          <a:lstStyle/>
          <a:p>
            <a:r>
              <a:rPr lang="en-US" altLang="zh-CN" dirty="0"/>
              <a:t>Ssd1306</a:t>
            </a:r>
            <a:r>
              <a:rPr lang="zh-CN" altLang="en-US" dirty="0"/>
              <a:t>基础指令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63F7E9-CE0B-44E2-82B4-D18982416CF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pPr rtl="0"/>
              <a:t>11</a:t>
            </a:fld>
            <a:endParaRPr lang="zh-CN" altLang="en-US" noProof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0A9535-E137-4605-B719-3F83AD2DC965}"/>
              </a:ext>
            </a:extLst>
          </p:cNvPr>
          <p:cNvSpPr/>
          <p:nvPr/>
        </p:nvSpPr>
        <p:spPr>
          <a:xfrm>
            <a:off x="0" y="582115"/>
            <a:ext cx="12192000" cy="627588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页地址模式下设置列起始地址低位</a:t>
            </a:r>
            <a:r>
              <a:rPr lang="en-US" altLang="zh-CN" dirty="0"/>
              <a:t>(Set Lower Column Start Address For Page Addressing Mode)(00h~0Fh)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页地址模式下设置列起始地址高位</a:t>
            </a:r>
            <a:r>
              <a:rPr lang="en-US" altLang="zh-CN" dirty="0"/>
              <a:t>(Set Higher Column Start Address For Page Addressing Mode)(10h~1Fh)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设置内存地址模式</a:t>
            </a:r>
            <a:r>
              <a:rPr lang="en-US" altLang="zh-CN" dirty="0"/>
              <a:t>(Set Memory Addressing Mode)(20h)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设置列地址</a:t>
            </a:r>
            <a:r>
              <a:rPr lang="en-US" altLang="zh-CN" dirty="0"/>
              <a:t>(Set Column Address)(21h)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5.</a:t>
            </a:r>
            <a:r>
              <a:rPr lang="zh-CN" altLang="en-US" dirty="0"/>
              <a:t>设置页地址</a:t>
            </a:r>
            <a:r>
              <a:rPr lang="en-US" altLang="zh-CN" dirty="0"/>
              <a:t>(Set Page Address)(22h)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6.</a:t>
            </a:r>
            <a:r>
              <a:rPr lang="zh-CN" altLang="en-US" dirty="0"/>
              <a:t>设置屏幕起始行</a:t>
            </a:r>
            <a:r>
              <a:rPr lang="en-US" altLang="zh-CN" dirty="0"/>
              <a:t>(Set Display Start Line)(40h-7Fh)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7.</a:t>
            </a:r>
            <a:r>
              <a:rPr lang="zh-CN" altLang="en-US" dirty="0"/>
              <a:t>设置对比度</a:t>
            </a:r>
            <a:r>
              <a:rPr lang="en-US" altLang="zh-CN" dirty="0"/>
              <a:t>(Set Contrast Control for BANK0)(81h)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8.</a:t>
            </a:r>
            <a:r>
              <a:rPr lang="zh-CN" altLang="en-US" dirty="0"/>
              <a:t>设置段重映射</a:t>
            </a:r>
            <a:r>
              <a:rPr lang="en-US" altLang="zh-CN" dirty="0"/>
              <a:t>(Set Segment Re-map)(A0h/A1h)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9.</a:t>
            </a:r>
            <a:r>
              <a:rPr lang="zh-CN" altLang="en-US" dirty="0"/>
              <a:t>全屏点亮</a:t>
            </a:r>
            <a:r>
              <a:rPr lang="en-US" altLang="zh-CN" dirty="0"/>
              <a:t>(Entire Display ON)(A4h/A5h)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10.</a:t>
            </a:r>
            <a:r>
              <a:rPr lang="zh-CN" altLang="en-US" dirty="0"/>
              <a:t>设置正常</a:t>
            </a:r>
            <a:r>
              <a:rPr lang="en-US" altLang="zh-CN" dirty="0"/>
              <a:t>/</a:t>
            </a:r>
            <a:r>
              <a:rPr lang="zh-CN" altLang="en-US" dirty="0"/>
              <a:t>反转显示</a:t>
            </a:r>
            <a:r>
              <a:rPr lang="en-US" altLang="zh-CN" dirty="0"/>
              <a:t>(A6h/A7h)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11.</a:t>
            </a:r>
            <a:r>
              <a:rPr lang="zh-CN" altLang="en-US" dirty="0"/>
              <a:t>设置复用率</a:t>
            </a:r>
            <a:r>
              <a:rPr lang="en-US" altLang="zh-CN" dirty="0"/>
              <a:t>(A8h)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12.</a:t>
            </a:r>
            <a:r>
              <a:rPr lang="zh-CN" altLang="en-US" dirty="0"/>
              <a:t>设置屏幕开启</a:t>
            </a:r>
            <a:r>
              <a:rPr lang="en-US" altLang="zh-CN" dirty="0"/>
              <a:t>/</a:t>
            </a:r>
            <a:r>
              <a:rPr lang="zh-CN" altLang="en-US" dirty="0"/>
              <a:t>关闭</a:t>
            </a:r>
            <a:r>
              <a:rPr lang="en-US" altLang="zh-CN" dirty="0"/>
              <a:t>(AEh/AFh)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13.</a:t>
            </a:r>
            <a:r>
              <a:rPr lang="zh-CN" altLang="en-US" dirty="0"/>
              <a:t>页地址模式下设置页起始地址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14.</a:t>
            </a:r>
            <a:r>
              <a:rPr lang="zh-CN" altLang="en-US" dirty="0"/>
              <a:t>设置列输出扫描方向</a:t>
            </a:r>
            <a:r>
              <a:rPr lang="en-US" altLang="zh-CN" dirty="0"/>
              <a:t>(Set COM Output Scan Direction)(C0h/C8h)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15.</a:t>
            </a:r>
            <a:r>
              <a:rPr lang="zh-CN" altLang="en-US" dirty="0"/>
              <a:t>设置显示偏移</a:t>
            </a:r>
            <a:r>
              <a:rPr lang="en-US" altLang="zh-CN" dirty="0"/>
              <a:t>(Set Display Offset)(D3h)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16.</a:t>
            </a:r>
            <a:r>
              <a:rPr lang="zh-CN" altLang="en-US" dirty="0"/>
              <a:t>设置显示时钟分频值</a:t>
            </a:r>
            <a:r>
              <a:rPr lang="en-US" altLang="zh-CN" dirty="0"/>
              <a:t>/</a:t>
            </a:r>
            <a:r>
              <a:rPr lang="zh-CN" altLang="en-US" dirty="0"/>
              <a:t>震荡频率</a:t>
            </a:r>
            <a:r>
              <a:rPr lang="en-US" altLang="zh-CN" dirty="0"/>
              <a:t>(Set Display Clock Divide Ration/Oscillator Frequency)(D5h)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17.</a:t>
            </a:r>
            <a:r>
              <a:rPr lang="zh-CN" altLang="en-US" dirty="0"/>
              <a:t>设置预充电周期</a:t>
            </a:r>
            <a:r>
              <a:rPr lang="en-US" altLang="zh-CN" dirty="0"/>
              <a:t>(Set Pre-charge Period)(D9h)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18.</a:t>
            </a:r>
            <a:r>
              <a:rPr lang="zh-CN" altLang="en-US" dirty="0"/>
              <a:t>设置列引脚硬件配置</a:t>
            </a:r>
            <a:r>
              <a:rPr lang="en-US" altLang="zh-CN" dirty="0"/>
              <a:t>(Set COM Pins Hardware Configuration)(DAh)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19.</a:t>
            </a:r>
            <a:r>
              <a:rPr lang="zh-CN" altLang="en-US" dirty="0"/>
              <a:t>设置</a:t>
            </a:r>
            <a:r>
              <a:rPr lang="en-US" altLang="zh-CN" dirty="0"/>
              <a:t>VCOMH</a:t>
            </a:r>
            <a:r>
              <a:rPr lang="zh-CN" altLang="en-US" dirty="0"/>
              <a:t>反压值</a:t>
            </a:r>
            <a:r>
              <a:rPr lang="en-US" altLang="zh-CN" dirty="0"/>
              <a:t>(Set VCOMH Deselect Level)(DBh)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20.</a:t>
            </a:r>
            <a:r>
              <a:rPr lang="zh-CN" altLang="en-US" dirty="0"/>
              <a:t>空指令</a:t>
            </a:r>
            <a:r>
              <a:rPr lang="en-US" altLang="zh-CN" dirty="0"/>
              <a:t>(NOP)(E3h)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21.</a:t>
            </a:r>
            <a:r>
              <a:rPr lang="zh-CN" altLang="en-US" dirty="0"/>
              <a:t>读取状态寄存器</a:t>
            </a:r>
            <a:r>
              <a:rPr lang="en-US" altLang="zh-CN" dirty="0"/>
              <a:t>(Status register Read)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82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95992-CFA1-4D0F-B092-99DAE67B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A092E0-F03B-44CF-A7EA-C82AD871341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pPr rtl="0"/>
              <a:t>12</a:t>
            </a:fld>
            <a:endParaRPr lang="zh-CN" altLang="en-US" noProof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0C155A87-AC2B-4F68-BBA2-F568EC909A37}"/>
              </a:ext>
            </a:extLst>
          </p:cNvPr>
          <p:cNvSpPr txBox="1">
            <a:spLocks/>
          </p:cNvSpPr>
          <p:nvPr/>
        </p:nvSpPr>
        <p:spPr>
          <a:xfrm>
            <a:off x="431999" y="956474"/>
            <a:ext cx="11326613" cy="571960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numCol="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void LCD_Set_Pos(unsigned char x, unsigned char y)    {</a:t>
            </a:r>
          </a:p>
          <a:p>
            <a:r>
              <a:rPr lang="en-US" altLang="zh-CN" sz="1800" b="0" dirty="0"/>
              <a:t>    LCD_WrCmd(0xb0 + y);</a:t>
            </a:r>
          </a:p>
          <a:p>
            <a:r>
              <a:rPr lang="en-US" altLang="zh-CN" sz="1800" b="0" dirty="0"/>
              <a:t>    LCD_WrCmd(((x &amp; 0xf0) &gt;&gt; 4) | 0x10);</a:t>
            </a:r>
          </a:p>
          <a:p>
            <a:r>
              <a:rPr lang="en-US" altLang="zh-CN" sz="1800" b="0" dirty="0"/>
              <a:t>    LCD_WrCmd((x &amp; 0x0f) | 0x01);    }</a:t>
            </a:r>
          </a:p>
          <a:p>
            <a:endParaRPr lang="en-US" altLang="zh-CN" sz="1800" b="0" dirty="0"/>
          </a:p>
          <a:p>
            <a:r>
              <a:rPr lang="en-US" altLang="zh-CN" sz="1800" b="0" dirty="0"/>
              <a:t>void LCD_Fill(unsigned char bmp_data)    {</a:t>
            </a:r>
          </a:p>
          <a:p>
            <a:r>
              <a:rPr lang="en-US" altLang="zh-CN" sz="1800" b="0" dirty="0"/>
              <a:t>    unsigned char y, x;</a:t>
            </a:r>
          </a:p>
          <a:p>
            <a:r>
              <a:rPr lang="en-US" altLang="zh-CN" sz="1800" b="0" dirty="0"/>
              <a:t>    for (y = 0; y &lt; 8; y++)    {</a:t>
            </a:r>
          </a:p>
          <a:p>
            <a:r>
              <a:rPr lang="en-US" altLang="zh-CN" sz="1800" b="0" dirty="0"/>
              <a:t>        LCD_WrCmd(0xb0 + y);</a:t>
            </a:r>
          </a:p>
          <a:p>
            <a:r>
              <a:rPr lang="en-US" altLang="zh-CN" sz="1800" b="0" dirty="0"/>
              <a:t>        LCD_WrCmd(0x01);</a:t>
            </a:r>
          </a:p>
          <a:p>
            <a:r>
              <a:rPr lang="en-US" altLang="zh-CN" sz="1800" b="0" dirty="0"/>
              <a:t>        LCD_WrCmd(0x10);</a:t>
            </a:r>
          </a:p>
          <a:p>
            <a:r>
              <a:rPr lang="en-US" altLang="zh-CN" sz="1800" b="0" dirty="0"/>
              <a:t>        for (x = 0; x &lt; X_WIDTH; x++)</a:t>
            </a:r>
          </a:p>
          <a:p>
            <a:r>
              <a:rPr lang="en-US" altLang="zh-CN" sz="1800" b="0" dirty="0"/>
              <a:t>            LCD_WrDat(bmp_data);</a:t>
            </a:r>
          </a:p>
          <a:p>
            <a:r>
              <a:rPr lang="en-US" altLang="zh-CN" sz="1800" b="0" dirty="0"/>
              <a:t>    }</a:t>
            </a:r>
          </a:p>
          <a:p>
            <a:r>
              <a:rPr lang="en-US" altLang="zh-CN" sz="1800" b="0" dirty="0"/>
              <a:t>}</a:t>
            </a:r>
          </a:p>
          <a:p>
            <a:r>
              <a:rPr lang="en-US" altLang="zh-CN" sz="1800" b="0" dirty="0"/>
              <a:t>void LCD_CLS(void)    {</a:t>
            </a:r>
          </a:p>
          <a:p>
            <a:r>
              <a:rPr lang="en-US" altLang="zh-CN" sz="1800" b="0" dirty="0"/>
              <a:t>    unsigned char y, x;</a:t>
            </a:r>
          </a:p>
          <a:p>
            <a:r>
              <a:rPr lang="en-US" altLang="zh-CN" sz="1800" b="0" dirty="0"/>
              <a:t>    for (y = 0; y &lt; 8; y++)    {</a:t>
            </a:r>
          </a:p>
          <a:p>
            <a:r>
              <a:rPr lang="en-US" altLang="zh-CN" sz="1800" b="0" dirty="0"/>
              <a:t>        LCD_WrCmd(0xb0 + y);</a:t>
            </a:r>
          </a:p>
          <a:p>
            <a:r>
              <a:rPr lang="en-US" altLang="zh-CN" sz="1800" b="0" dirty="0"/>
              <a:t>        LCD_WrCmd(0x01);</a:t>
            </a:r>
          </a:p>
          <a:p>
            <a:r>
              <a:rPr lang="en-US" altLang="zh-CN" sz="1800" b="0" dirty="0"/>
              <a:t>        LCD_WrCmd(0x10);</a:t>
            </a:r>
          </a:p>
          <a:p>
            <a:r>
              <a:rPr lang="en-US" altLang="zh-CN" sz="1800" b="0" dirty="0"/>
              <a:t>    for (x = 0; x &lt; X_WIDTH; x++)</a:t>
            </a:r>
          </a:p>
          <a:p>
            <a:r>
              <a:rPr lang="en-US" altLang="zh-CN" sz="1800" b="0" dirty="0"/>
              <a:t>        LCD_WrDat(0);</a:t>
            </a:r>
          </a:p>
          <a:p>
            <a:r>
              <a:rPr lang="en-US" altLang="zh-CN" sz="1800" b="0" dirty="0"/>
              <a:t>    }</a:t>
            </a:r>
          </a:p>
          <a:p>
            <a:r>
              <a:rPr lang="en-US" altLang="zh-CN" sz="1800" b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797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6830D3-0301-4A53-B751-E6104AA9F6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pPr rtl="0"/>
              <a:t>13</a:t>
            </a:fld>
            <a:endParaRPr lang="zh-CN" altLang="en-US" noProof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C2FF9FF-00BC-4DA7-B2CF-C92C3BBFA8A4}"/>
              </a:ext>
            </a:extLst>
          </p:cNvPr>
          <p:cNvSpPr txBox="1">
            <a:spLocks/>
          </p:cNvSpPr>
          <p:nvPr/>
        </p:nvSpPr>
        <p:spPr>
          <a:xfrm>
            <a:off x="432693" y="385287"/>
            <a:ext cx="11326613" cy="60874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numCol="3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void LCD_Init(void)    {</a:t>
            </a:r>
          </a:p>
          <a:p>
            <a:r>
              <a:rPr lang="en-US" altLang="zh-CN" sz="1800" b="0" dirty="0"/>
              <a:t>    LCD_DC_SET_IO_INIT;</a:t>
            </a:r>
          </a:p>
          <a:p>
            <a:r>
              <a:rPr lang="en-US" altLang="zh-CN" sz="1800" b="0" dirty="0"/>
              <a:t>    LCD_RST_SET_IO_INIT;</a:t>
            </a:r>
          </a:p>
          <a:p>
            <a:r>
              <a:rPr lang="en-US" altLang="zh-CN" sz="1800" b="0" dirty="0"/>
              <a:t>    LCD_SDA_SET_IO_INIT;</a:t>
            </a:r>
          </a:p>
          <a:p>
            <a:r>
              <a:rPr lang="en-US" altLang="zh-CN" sz="1800" b="0" dirty="0"/>
              <a:t>    LCD_SCL_SET_IO_INIT;</a:t>
            </a:r>
          </a:p>
          <a:p>
            <a:endParaRPr lang="en-US" altLang="zh-CN" sz="1800" b="0" dirty="0"/>
          </a:p>
          <a:p>
            <a:r>
              <a:rPr lang="en-US" altLang="zh-CN" sz="1800" b="0" dirty="0"/>
              <a:t>    LCD_SCL_SET;</a:t>
            </a:r>
          </a:p>
          <a:p>
            <a:r>
              <a:rPr lang="en-US" altLang="zh-CN" sz="1800" b="0" dirty="0"/>
              <a:t>    LCD_RST_CLR;</a:t>
            </a:r>
          </a:p>
          <a:p>
            <a:r>
              <a:rPr lang="en-US" altLang="zh-CN" sz="1800" b="0" dirty="0"/>
              <a:t>    delay_ms(50);</a:t>
            </a:r>
          </a:p>
          <a:p>
            <a:r>
              <a:rPr lang="en-US" altLang="zh-CN" sz="1800" b="0" dirty="0"/>
              <a:t>    LCD_RST_SET;</a:t>
            </a:r>
          </a:p>
          <a:p>
            <a:endParaRPr lang="en-US" altLang="zh-CN" sz="1800" b="0" dirty="0"/>
          </a:p>
          <a:p>
            <a:r>
              <a:rPr lang="en-US" altLang="zh-CN" sz="1800" b="0" dirty="0"/>
              <a:t>    LCD_WrCmd(0xae);</a:t>
            </a:r>
          </a:p>
          <a:p>
            <a:r>
              <a:rPr lang="en-US" altLang="zh-CN" sz="1800" b="0" dirty="0"/>
              <a:t>    LCD_WrCmd(0x00);</a:t>
            </a:r>
          </a:p>
          <a:p>
            <a:r>
              <a:rPr lang="en-US" altLang="zh-CN" sz="1800" b="0" dirty="0"/>
              <a:t>    LCD_WrCmd(0x10);</a:t>
            </a:r>
          </a:p>
          <a:p>
            <a:r>
              <a:rPr lang="en-US" altLang="zh-CN" sz="1800" b="0" dirty="0"/>
              <a:t>    LCD_WrCmd(0x40);</a:t>
            </a:r>
          </a:p>
          <a:p>
            <a:r>
              <a:rPr lang="en-US" altLang="zh-CN" sz="1800" b="0" dirty="0"/>
              <a:t>    LCD_WrCmd(0x81);</a:t>
            </a:r>
          </a:p>
          <a:p>
            <a:r>
              <a:rPr lang="en-US" altLang="zh-CN" sz="1800" b="0" dirty="0"/>
              <a:t>    LCD_WrCmd(0xcf);</a:t>
            </a:r>
          </a:p>
          <a:p>
            <a:r>
              <a:rPr lang="en-US" altLang="zh-CN" sz="1800" b="0" dirty="0"/>
              <a:t>    LCD_WrCmd(0xa1);</a:t>
            </a:r>
          </a:p>
          <a:p>
            <a:r>
              <a:rPr lang="en-US" altLang="zh-CN" sz="1800" b="0" dirty="0"/>
              <a:t>    LCD_WrCmd(0xc8);</a:t>
            </a:r>
          </a:p>
          <a:p>
            <a:r>
              <a:rPr lang="en-US" altLang="zh-CN" sz="1800" b="0" dirty="0"/>
              <a:t>    LCD_WrCmd(0xa6);</a:t>
            </a:r>
          </a:p>
          <a:p>
            <a:r>
              <a:rPr lang="en-US" altLang="zh-CN" sz="1800" b="0" dirty="0"/>
              <a:t>    LCD_WrCmd(0xa8);</a:t>
            </a:r>
          </a:p>
          <a:p>
            <a:r>
              <a:rPr lang="en-US" altLang="zh-CN" sz="1800" b="0" dirty="0"/>
              <a:t>    LCD_WrCmd(0x3f);</a:t>
            </a:r>
          </a:p>
          <a:p>
            <a:r>
              <a:rPr lang="en-US" altLang="zh-CN" sz="1800" b="0" dirty="0"/>
              <a:t>    LCD_WrCmd(0xd3);</a:t>
            </a:r>
          </a:p>
          <a:p>
            <a:r>
              <a:rPr lang="en-US" altLang="zh-CN" sz="1800" b="0" dirty="0"/>
              <a:t>    LCD_WrCmd(0x00);</a:t>
            </a:r>
          </a:p>
          <a:p>
            <a:r>
              <a:rPr lang="en-US" altLang="zh-CN" sz="1800" b="0" dirty="0"/>
              <a:t>    LCD_WrCmd(0xd5);</a:t>
            </a:r>
          </a:p>
          <a:p>
            <a:r>
              <a:rPr lang="en-US" altLang="zh-CN" sz="1800" b="0" dirty="0"/>
              <a:t>    LCD_WrCmd(0x80);</a:t>
            </a:r>
          </a:p>
          <a:p>
            <a:r>
              <a:rPr lang="en-US" altLang="zh-CN" sz="1800" b="0" dirty="0"/>
              <a:t>    LCD_WrCmd(0xd9);</a:t>
            </a:r>
          </a:p>
          <a:p>
            <a:r>
              <a:rPr lang="en-US" altLang="zh-CN" sz="1800" b="0" dirty="0"/>
              <a:t>    LCD_WrCmd(0xf1);</a:t>
            </a:r>
          </a:p>
          <a:p>
            <a:r>
              <a:rPr lang="en-US" altLang="zh-CN" sz="1800" b="0" dirty="0"/>
              <a:t>    LCD_WrCmd(0xda);</a:t>
            </a:r>
          </a:p>
          <a:p>
            <a:r>
              <a:rPr lang="en-US" altLang="zh-CN" sz="1800" b="0" dirty="0"/>
              <a:t>    LCD_WrCmd(0x12);</a:t>
            </a:r>
          </a:p>
          <a:p>
            <a:r>
              <a:rPr lang="en-US" altLang="zh-CN" sz="1800" b="0" dirty="0"/>
              <a:t>    LCD_WrCmd(0xdb);</a:t>
            </a:r>
          </a:p>
          <a:p>
            <a:r>
              <a:rPr lang="en-US" altLang="zh-CN" sz="1800" b="0" dirty="0"/>
              <a:t>    LCD_WrCmd(0x40);</a:t>
            </a:r>
          </a:p>
          <a:p>
            <a:r>
              <a:rPr lang="en-US" altLang="zh-CN" sz="1800" b="0" dirty="0"/>
              <a:t>    LCD_WrCmd(0x20);</a:t>
            </a:r>
          </a:p>
          <a:p>
            <a:r>
              <a:rPr lang="en-US" altLang="zh-CN" sz="1800" b="0" dirty="0"/>
              <a:t>    LCD_WrCmd(0x02);</a:t>
            </a:r>
          </a:p>
          <a:p>
            <a:r>
              <a:rPr lang="en-US" altLang="zh-CN" sz="1800" b="0" dirty="0"/>
              <a:t>    LCD_WrCmd(0x8d);</a:t>
            </a:r>
          </a:p>
          <a:p>
            <a:r>
              <a:rPr lang="en-US" altLang="zh-CN" sz="1800" b="0" dirty="0"/>
              <a:t>    LCD_WrCmd(0x14);</a:t>
            </a:r>
          </a:p>
          <a:p>
            <a:r>
              <a:rPr lang="en-US" altLang="zh-CN" sz="1800" b="0" dirty="0"/>
              <a:t>    LCD_WrCmd(0xa4);</a:t>
            </a:r>
          </a:p>
          <a:p>
            <a:r>
              <a:rPr lang="en-US" altLang="zh-CN" sz="1800" b="0" dirty="0"/>
              <a:t>    LCD_WrCmd(0xa6);</a:t>
            </a:r>
          </a:p>
          <a:p>
            <a:r>
              <a:rPr lang="en-US" altLang="zh-CN" sz="1800" b="0" dirty="0"/>
              <a:t>    LCD_WrCmd(0xaf);</a:t>
            </a:r>
          </a:p>
          <a:p>
            <a:r>
              <a:rPr lang="en-US" altLang="zh-CN" sz="1800" b="0" dirty="0"/>
              <a:t>    LCD_Fill(0x00);</a:t>
            </a:r>
          </a:p>
          <a:p>
            <a:r>
              <a:rPr lang="en-US" altLang="zh-CN" sz="1800" b="0" dirty="0"/>
              <a:t>    LCD_Set_Pos(0, 0);    }</a:t>
            </a:r>
          </a:p>
        </p:txBody>
      </p:sp>
    </p:spTree>
    <p:extLst>
      <p:ext uri="{BB962C8B-B14F-4D97-AF65-F5344CB8AC3E}">
        <p14:creationId xmlns:p14="http://schemas.microsoft.com/office/powerpoint/2010/main" val="95311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3A94A8-FDB1-4DEE-AC25-44B79AEB602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pPr rtl="0"/>
              <a:t>14</a:t>
            </a:fld>
            <a:endParaRPr lang="zh-CN" altLang="en-US" noProof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9BF2E40B-F1F7-4D08-8EE8-7232265A4C7C}"/>
              </a:ext>
            </a:extLst>
          </p:cNvPr>
          <p:cNvSpPr txBox="1">
            <a:spLocks/>
          </p:cNvSpPr>
          <p:nvPr/>
        </p:nvSpPr>
        <p:spPr>
          <a:xfrm>
            <a:off x="432693" y="385287"/>
            <a:ext cx="9354245" cy="608742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numCol="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800" b="0" dirty="0"/>
              <a:t>void LCD_P6x8Str(unsigned char x, unsigned char y, unsigned char ch[])    {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unsigned char c = 0, i = 0, j = 0;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while (ch[j] != '\0’)    {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    c = ch[j] - 32;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    if (x &gt; 126)    {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        x = 0;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        y++;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    }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    LCD_Set_Pos(x, y);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    for (i = 0; i &lt; 6; i++)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    LCD_WrDat(F6x8[c][i]);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    x += 6;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    j++;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altLang="zh-CN" sz="1800" b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614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模块介绍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+mn-lt"/>
                <a:ea typeface="+mn-ea"/>
                <a:cs typeface="+mn-ea"/>
                <a:sym typeface="+mn-lt"/>
              </a:rPr>
              <a:pPr rtl="0"/>
              <a:t>15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32F8F3-6085-4F85-8ADA-46335C21F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281" y="1529468"/>
            <a:ext cx="5706544" cy="23567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工作原理：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分别给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AIN1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 AIN2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 BIN1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en-US" altLang="zh-CN" dirty="0">
                <a:cs typeface="+mn-ea"/>
                <a:sym typeface="+mn-lt"/>
              </a:rPr>
              <a:t>BIN2</a:t>
            </a:r>
            <a:r>
              <a:rPr lang="zh-CN" altLang="en-US" dirty="0">
                <a:cs typeface="+mn-ea"/>
                <a:sym typeface="+mn-lt"/>
              </a:rPr>
              <a:t>接入 </a:t>
            </a:r>
            <a:r>
              <a:rPr lang="en-US" altLang="zh-CN" dirty="0">
                <a:cs typeface="+mn-ea"/>
                <a:sym typeface="+mn-lt"/>
              </a:rPr>
              <a:t>PWM</a:t>
            </a:r>
            <a:r>
              <a:rPr lang="zh-CN" altLang="en-US" dirty="0">
                <a:cs typeface="+mn-ea"/>
                <a:sym typeface="+mn-lt"/>
              </a:rPr>
              <a:t>波，当</a:t>
            </a:r>
            <a:r>
              <a:rPr lang="en-US" altLang="zh-CN" dirty="0">
                <a:cs typeface="+mn-ea"/>
                <a:sym typeface="+mn-lt"/>
              </a:rPr>
              <a:t>AIN1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en-US" altLang="zh-CN" dirty="0">
                <a:cs typeface="+mn-ea"/>
                <a:sym typeface="+mn-lt"/>
              </a:rPr>
              <a:t>AIN2</a:t>
            </a:r>
            <a:r>
              <a:rPr lang="zh-CN" altLang="en-US" dirty="0">
                <a:cs typeface="+mn-ea"/>
                <a:sym typeface="+mn-lt"/>
              </a:rPr>
              <a:t>接入 </a:t>
            </a:r>
            <a:r>
              <a:rPr lang="en-US" altLang="zh-CN" dirty="0">
                <a:cs typeface="+mn-ea"/>
                <a:sym typeface="+mn-lt"/>
              </a:rPr>
              <a:t>PWM</a:t>
            </a:r>
            <a:r>
              <a:rPr lang="zh-CN" altLang="en-US" dirty="0">
                <a:cs typeface="+mn-ea"/>
                <a:sym typeface="+mn-lt"/>
              </a:rPr>
              <a:t>波的占空比不相等时，</a:t>
            </a:r>
            <a:r>
              <a:rPr lang="en-US" altLang="zh-CN" dirty="0">
                <a:cs typeface="+mn-ea"/>
                <a:sym typeface="+mn-lt"/>
              </a:rPr>
              <a:t>AOUT1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en-US" altLang="zh-CN" dirty="0">
                <a:cs typeface="+mn-ea"/>
                <a:sym typeface="+mn-lt"/>
              </a:rPr>
              <a:t>AOUT2</a:t>
            </a:r>
            <a:r>
              <a:rPr lang="zh-CN" altLang="en-US" dirty="0">
                <a:cs typeface="+mn-ea"/>
                <a:sym typeface="+mn-lt"/>
              </a:rPr>
              <a:t>的输出就会有压差，即接入的电机两输入端即出现压差，从而使（直流）电机转动。（</a:t>
            </a:r>
            <a:r>
              <a:rPr lang="en-US" altLang="zh-CN" dirty="0">
                <a:cs typeface="+mn-ea"/>
                <a:sym typeface="+mn-lt"/>
              </a:rPr>
              <a:t>BIN1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BIN2</a:t>
            </a:r>
            <a:r>
              <a:rPr lang="zh-CN" altLang="en-US" dirty="0">
                <a:cs typeface="+mn-ea"/>
                <a:sym typeface="+mn-lt"/>
              </a:rPr>
              <a:t>同理）而</a:t>
            </a:r>
            <a:r>
              <a:rPr lang="en-US" altLang="zh-CN" dirty="0">
                <a:cs typeface="+mn-ea"/>
                <a:sym typeface="+mn-lt"/>
              </a:rPr>
              <a:t>AIN</a:t>
            </a:r>
            <a:r>
              <a:rPr lang="zh-CN" altLang="en-US" dirty="0">
                <a:cs typeface="+mn-ea"/>
                <a:sym typeface="+mn-lt"/>
              </a:rPr>
              <a:t>的占空比差越大，</a:t>
            </a:r>
            <a:r>
              <a:rPr lang="en-US" altLang="zh-CN" dirty="0">
                <a:cs typeface="+mn-ea"/>
                <a:sym typeface="+mn-lt"/>
              </a:rPr>
              <a:t>AOUT</a:t>
            </a:r>
            <a:r>
              <a:rPr lang="zh-CN" altLang="en-US" dirty="0">
                <a:cs typeface="+mn-ea"/>
                <a:sym typeface="+mn-lt"/>
              </a:rPr>
              <a:t>的压差就越大，电机转动的就越快。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CB42862-AEF0-4A7C-A164-EFC620B90D61}"/>
              </a:ext>
            </a:extLst>
          </p:cNvPr>
          <p:cNvSpPr txBox="1">
            <a:spLocks/>
          </p:cNvSpPr>
          <p:nvPr/>
        </p:nvSpPr>
        <p:spPr>
          <a:xfrm>
            <a:off x="837131" y="1052074"/>
            <a:ext cx="91311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A4950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电机驱动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AC9CE-D1EC-4BA7-846C-603DA93B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64" b="22531"/>
          <a:stretch/>
        </p:blipFill>
        <p:spPr>
          <a:xfrm>
            <a:off x="7986711" y="1818925"/>
            <a:ext cx="3600000" cy="19225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F9E535-3294-41F7-9974-C4AF1701E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09" b="25386"/>
          <a:stretch/>
        </p:blipFill>
        <p:spPr>
          <a:xfrm>
            <a:off x="7986711" y="3743325"/>
            <a:ext cx="3600000" cy="1922573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6739AE15-1F72-4CF6-8DB1-B3F59608072D}"/>
              </a:ext>
            </a:extLst>
          </p:cNvPr>
          <p:cNvSpPr txBox="1">
            <a:spLocks/>
          </p:cNvSpPr>
          <p:nvPr/>
        </p:nvSpPr>
        <p:spPr>
          <a:xfrm>
            <a:off x="432000" y="4005051"/>
            <a:ext cx="738326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引脚连接表</a:t>
            </a: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ABD43FB2-9F8C-49BC-9E80-381AF0DB7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160686"/>
              </p:ext>
            </p:extLst>
          </p:nvPr>
        </p:nvGraphicFramePr>
        <p:xfrm>
          <a:off x="431999" y="4586852"/>
          <a:ext cx="738326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752">
                  <a:extLst>
                    <a:ext uri="{9D8B030D-6E8A-4147-A177-3AD203B41FA5}">
                      <a16:colId xmlns:a16="http://schemas.microsoft.com/office/drawing/2014/main" val="2098077793"/>
                    </a:ext>
                  </a:extLst>
                </a:gridCol>
                <a:gridCol w="1054752">
                  <a:extLst>
                    <a:ext uri="{9D8B030D-6E8A-4147-A177-3AD203B41FA5}">
                      <a16:colId xmlns:a16="http://schemas.microsoft.com/office/drawing/2014/main" val="1056874290"/>
                    </a:ext>
                  </a:extLst>
                </a:gridCol>
                <a:gridCol w="1054752">
                  <a:extLst>
                    <a:ext uri="{9D8B030D-6E8A-4147-A177-3AD203B41FA5}">
                      <a16:colId xmlns:a16="http://schemas.microsoft.com/office/drawing/2014/main" val="1622716345"/>
                    </a:ext>
                  </a:extLst>
                </a:gridCol>
                <a:gridCol w="1054752">
                  <a:extLst>
                    <a:ext uri="{9D8B030D-6E8A-4147-A177-3AD203B41FA5}">
                      <a16:colId xmlns:a16="http://schemas.microsoft.com/office/drawing/2014/main" val="1929114240"/>
                    </a:ext>
                  </a:extLst>
                </a:gridCol>
                <a:gridCol w="1054752">
                  <a:extLst>
                    <a:ext uri="{9D8B030D-6E8A-4147-A177-3AD203B41FA5}">
                      <a16:colId xmlns:a16="http://schemas.microsoft.com/office/drawing/2014/main" val="2557285419"/>
                    </a:ext>
                  </a:extLst>
                </a:gridCol>
                <a:gridCol w="1054752">
                  <a:extLst>
                    <a:ext uri="{9D8B030D-6E8A-4147-A177-3AD203B41FA5}">
                      <a16:colId xmlns:a16="http://schemas.microsoft.com/office/drawing/2014/main" val="3866209365"/>
                    </a:ext>
                  </a:extLst>
                </a:gridCol>
                <a:gridCol w="1054752">
                  <a:extLst>
                    <a:ext uri="{9D8B030D-6E8A-4147-A177-3AD203B41FA5}">
                      <a16:colId xmlns:a16="http://schemas.microsoft.com/office/drawing/2014/main" val="2729613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AOUT2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AOUT1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BIN1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BIN2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GND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7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P2.4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P2.5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7.4V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GND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56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AIN2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AIN1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BOUT1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BOUT2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11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P1.5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770022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EC99A12C-DDBE-4E2B-A784-DCD3447E071D}"/>
              </a:ext>
            </a:extLst>
          </p:cNvPr>
          <p:cNvSpPr/>
          <p:nvPr/>
        </p:nvSpPr>
        <p:spPr>
          <a:xfrm>
            <a:off x="340283" y="6070212"/>
            <a:ext cx="6591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cs typeface="+mn-ea"/>
                <a:sym typeface="+mn-lt"/>
              </a:rPr>
              <a:t>*A4950 </a:t>
            </a:r>
            <a:r>
              <a:rPr lang="zh-CN" altLang="en-US" sz="1200" dirty="0">
                <a:cs typeface="+mn-ea"/>
                <a:sym typeface="+mn-lt"/>
              </a:rPr>
              <a:t>电机驱动模块使用手册：模块上有两个</a:t>
            </a:r>
            <a:r>
              <a:rPr lang="en-US" altLang="zh-CN" sz="1200" dirty="0">
                <a:cs typeface="+mn-ea"/>
                <a:sym typeface="+mn-lt"/>
              </a:rPr>
              <a:t>VCC</a:t>
            </a:r>
            <a:r>
              <a:rPr lang="zh-CN" altLang="en-US" sz="1200" dirty="0">
                <a:cs typeface="+mn-ea"/>
                <a:sym typeface="+mn-lt"/>
              </a:rPr>
              <a:t>、</a:t>
            </a:r>
            <a:r>
              <a:rPr lang="en-US" altLang="zh-CN" sz="1200" dirty="0">
                <a:cs typeface="+mn-ea"/>
                <a:sym typeface="+mn-lt"/>
              </a:rPr>
              <a:t>VM</a:t>
            </a:r>
            <a:r>
              <a:rPr lang="zh-CN" altLang="en-US" sz="1200" dirty="0">
                <a:cs typeface="+mn-ea"/>
                <a:sym typeface="+mn-lt"/>
              </a:rPr>
              <a:t>、</a:t>
            </a:r>
            <a:r>
              <a:rPr lang="en-US" altLang="zh-CN" sz="1200" dirty="0">
                <a:cs typeface="+mn-ea"/>
                <a:sym typeface="+mn-lt"/>
              </a:rPr>
              <a:t>GND</a:t>
            </a:r>
            <a:r>
              <a:rPr lang="zh-CN" altLang="en-US" sz="1200" dirty="0">
                <a:cs typeface="+mn-ea"/>
                <a:sym typeface="+mn-lt"/>
              </a:rPr>
              <a:t>，建议都接，可以只接一个。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322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D4BAC4E5-8EE4-4C61-902C-AD102A55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程序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97BBCB37-0ABA-4F7A-A3A8-0EC2BDAE4FDF}"/>
              </a:ext>
            </a:extLst>
          </p:cNvPr>
          <p:cNvSpPr txBox="1">
            <a:spLocks/>
          </p:cNvSpPr>
          <p:nvPr/>
        </p:nvSpPr>
        <p:spPr>
          <a:xfrm>
            <a:off x="431999" y="956474"/>
            <a:ext cx="11614227" cy="571960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numCol="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void </a:t>
            </a:r>
            <a:r>
              <a:rPr lang="en-US" altLang="zh-CN" sz="1800" b="0" noProof="1"/>
              <a:t>timer_init</a:t>
            </a:r>
            <a:r>
              <a:rPr lang="en-US" altLang="zh-CN" sz="1800" b="0" dirty="0"/>
              <a:t>(void)    {</a:t>
            </a:r>
          </a:p>
          <a:p>
            <a:r>
              <a:rPr lang="en-US" altLang="zh-CN" sz="1800" b="0" dirty="0"/>
              <a:t>    P1DIR |= BIT4 + BIT5;</a:t>
            </a:r>
          </a:p>
          <a:p>
            <a:r>
              <a:rPr lang="en-US" altLang="zh-CN" sz="1800" b="0" dirty="0"/>
              <a:t>    P1SEL |= BIT4 + BIT5;</a:t>
            </a:r>
          </a:p>
          <a:p>
            <a:r>
              <a:rPr lang="en-US" altLang="zh-CN" sz="1800" b="0" dirty="0"/>
              <a:t>    P2DIR |= BIT4 + BIT5;</a:t>
            </a:r>
          </a:p>
          <a:p>
            <a:r>
              <a:rPr lang="en-US" altLang="zh-CN" sz="1800" b="0" dirty="0"/>
              <a:t>    P2SEL |= BIT4 + BIT5;</a:t>
            </a:r>
          </a:p>
          <a:p>
            <a:r>
              <a:rPr lang="en-US" altLang="zh-CN" sz="1800" b="0" dirty="0"/>
              <a:t>    TA0CTL = TASSEL_2 + MC_1 + TACLR;</a:t>
            </a:r>
          </a:p>
          <a:p>
            <a:r>
              <a:rPr lang="en-US" altLang="zh-CN" sz="1800" b="0" dirty="0"/>
              <a:t>    TA2CTL = TASSEL_2 + MC_1 + TACLR;</a:t>
            </a:r>
          </a:p>
          <a:p>
            <a:r>
              <a:rPr lang="en-US" altLang="zh-CN" sz="1800" b="0" dirty="0"/>
              <a:t>    //</a:t>
            </a:r>
            <a:r>
              <a:rPr lang="zh-CN" altLang="en-US" sz="1800" b="0" dirty="0"/>
              <a:t>初始化，</a:t>
            </a:r>
            <a:r>
              <a:rPr lang="en-US" altLang="zh-CN" sz="1800" b="0" dirty="0"/>
              <a:t>1MHz</a:t>
            </a:r>
            <a:r>
              <a:rPr lang="zh-CN" altLang="en-US" sz="1800" b="0" dirty="0"/>
              <a:t>，</a:t>
            </a:r>
            <a:endParaRPr lang="en-US" altLang="zh-CN" sz="1800" b="0" dirty="0"/>
          </a:p>
          <a:p>
            <a:r>
              <a:rPr lang="en-US" altLang="zh-CN" sz="1800" b="0" dirty="0"/>
              <a:t>}</a:t>
            </a:r>
          </a:p>
          <a:p>
            <a:endParaRPr lang="en-US" altLang="zh-CN" sz="1800" b="0" dirty="0"/>
          </a:p>
          <a:p>
            <a:endParaRPr lang="en-US" altLang="zh-CN" sz="1800" b="0" dirty="0"/>
          </a:p>
          <a:p>
            <a:endParaRPr lang="en-US" altLang="zh-CN" sz="1800" b="0" dirty="0"/>
          </a:p>
          <a:p>
            <a:endParaRPr lang="en-US" altLang="zh-CN" sz="1800" b="0" dirty="0"/>
          </a:p>
          <a:p>
            <a:endParaRPr lang="en-US" altLang="zh-CN" sz="1800" b="0" dirty="0"/>
          </a:p>
          <a:p>
            <a:endParaRPr lang="en-US" altLang="zh-CN" sz="1800" b="0" dirty="0"/>
          </a:p>
          <a:p>
            <a:r>
              <a:rPr lang="en-US" altLang="zh-CN" sz="1800" b="0" dirty="0"/>
              <a:t>void TA2pwm_ctl(unsigned int R2, unsigned int R1)    {</a:t>
            </a:r>
          </a:p>
          <a:p>
            <a:r>
              <a:rPr lang="en-US" altLang="zh-CN" sz="1800" b="0" dirty="0"/>
              <a:t>  TA2CCR0 = 512 - 1;</a:t>
            </a:r>
          </a:p>
          <a:p>
            <a:r>
              <a:rPr lang="en-US" altLang="zh-CN" sz="1800" b="0" dirty="0"/>
              <a:t>  TA2CCTL2 = OUTMOD_7;</a:t>
            </a:r>
          </a:p>
          <a:p>
            <a:r>
              <a:rPr lang="en-US" altLang="zh-CN" sz="1800" b="0" dirty="0"/>
              <a:t>  TA2CCTL1 = OUTMOD_7;</a:t>
            </a:r>
          </a:p>
          <a:p>
            <a:r>
              <a:rPr lang="en-US" altLang="zh-CN" sz="1800" b="0" dirty="0"/>
              <a:t>  TA2CCR2 = R2; </a:t>
            </a:r>
          </a:p>
          <a:p>
            <a:r>
              <a:rPr lang="en-US" altLang="zh-CN" sz="1800" b="0" dirty="0"/>
              <a:t>  TA2CCR1 = R1; </a:t>
            </a:r>
          </a:p>
          <a:p>
            <a:r>
              <a:rPr lang="en-US" altLang="zh-CN" sz="1800" b="0" dirty="0"/>
              <a:t>}</a:t>
            </a:r>
          </a:p>
          <a:p>
            <a:endParaRPr lang="en-US" altLang="zh-CN" sz="1800" b="0" dirty="0"/>
          </a:p>
          <a:p>
            <a:r>
              <a:rPr lang="en-US" altLang="zh-CN" sz="1800" b="0" dirty="0"/>
              <a:t>void TA0pwm_ctl(unsigned int R4, unsigned int R3)    {</a:t>
            </a:r>
          </a:p>
          <a:p>
            <a:r>
              <a:rPr lang="en-US" altLang="zh-CN" sz="1800" b="0" dirty="0"/>
              <a:t>  TA0CCTL4 = OUTMOD_7;</a:t>
            </a:r>
          </a:p>
          <a:p>
            <a:r>
              <a:rPr lang="en-US" altLang="zh-CN" sz="1800" b="0" dirty="0"/>
              <a:t>  TA0CCTL3 = OUTMOD_7;</a:t>
            </a:r>
          </a:p>
          <a:p>
            <a:r>
              <a:rPr lang="en-US" altLang="zh-CN" sz="1800" b="0" dirty="0"/>
              <a:t>  TA0CCR0 = 512 - 1;</a:t>
            </a:r>
          </a:p>
          <a:p>
            <a:r>
              <a:rPr lang="en-US" altLang="zh-CN" sz="1800" b="0" dirty="0"/>
              <a:t>  TA0CCR4 = R4; </a:t>
            </a:r>
          </a:p>
          <a:p>
            <a:r>
              <a:rPr lang="en-US" altLang="zh-CN" sz="1800" b="0" dirty="0"/>
              <a:t>  TA0CCR3 = R3; </a:t>
            </a:r>
          </a:p>
          <a:p>
            <a:r>
              <a:rPr lang="en-US" altLang="zh-CN" sz="1800" b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985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4">
            <a:extLst>
              <a:ext uri="{FF2B5EF4-FFF2-40B4-BE49-F238E27FC236}">
                <a16:creationId xmlns:a16="http://schemas.microsoft.com/office/drawing/2014/main" id="{DE25332D-791D-49C8-9D80-4CB7BB69FB24}"/>
              </a:ext>
            </a:extLst>
          </p:cNvPr>
          <p:cNvSpPr txBox="1">
            <a:spLocks/>
          </p:cNvSpPr>
          <p:nvPr/>
        </p:nvSpPr>
        <p:spPr>
          <a:xfrm>
            <a:off x="431999" y="172278"/>
            <a:ext cx="11614227" cy="6503796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numCol="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b="0" dirty="0"/>
          </a:p>
          <a:p>
            <a:endParaRPr lang="en-US" altLang="zh-CN" sz="1800" b="0" dirty="0"/>
          </a:p>
          <a:p>
            <a:r>
              <a:rPr lang="en-US" altLang="zh-CN" sz="1800" b="0" dirty="0"/>
              <a:t>void </a:t>
            </a:r>
            <a:r>
              <a:rPr lang="en-US" altLang="zh-CN" sz="1800" b="0" dirty="0" err="1"/>
              <a:t>upctl</a:t>
            </a:r>
            <a:r>
              <a:rPr lang="en-US" altLang="zh-CN" sz="1800" b="0" dirty="0"/>
              <a:t>(float perc)    {</a:t>
            </a:r>
          </a:p>
          <a:p>
            <a:r>
              <a:rPr lang="en-US" altLang="zh-CN" sz="1800" b="0" dirty="0"/>
              <a:t>  perc = 100 - perc;</a:t>
            </a:r>
          </a:p>
          <a:p>
            <a:r>
              <a:rPr lang="en-US" altLang="zh-CN" sz="1800" b="0" dirty="0"/>
              <a:t>  perc /= (float)100;</a:t>
            </a:r>
          </a:p>
          <a:p>
            <a:r>
              <a:rPr lang="en-US" altLang="zh-CN" sz="1800" b="0" dirty="0"/>
              <a:t>  perc *= (float)512;</a:t>
            </a:r>
          </a:p>
          <a:p>
            <a:r>
              <a:rPr lang="en-US" altLang="zh-CN" sz="1800" b="0" dirty="0"/>
              <a:t>  TA0pwm_ctl((int)perc, 511);</a:t>
            </a:r>
          </a:p>
          <a:p>
            <a:r>
              <a:rPr lang="en-US" altLang="zh-CN" sz="1800" b="0" dirty="0"/>
              <a:t>  TA2pwm_ctl((int)perc, 511);    }</a:t>
            </a:r>
          </a:p>
          <a:p>
            <a:endParaRPr lang="en-US" altLang="zh-CN" sz="1800" b="0" dirty="0"/>
          </a:p>
          <a:p>
            <a:r>
              <a:rPr lang="en-US" altLang="zh-CN" sz="1800" b="0" dirty="0"/>
              <a:t>void </a:t>
            </a:r>
            <a:r>
              <a:rPr lang="en-US" altLang="zh-CN" sz="1800" b="0" dirty="0" err="1"/>
              <a:t>downctl</a:t>
            </a:r>
            <a:r>
              <a:rPr lang="en-US" altLang="zh-CN" sz="1800" b="0" dirty="0"/>
              <a:t>(float perc)    {</a:t>
            </a:r>
          </a:p>
          <a:p>
            <a:r>
              <a:rPr lang="en-US" altLang="zh-CN" sz="1800" b="0" dirty="0"/>
              <a:t>  perc = 100 - perc;</a:t>
            </a:r>
          </a:p>
          <a:p>
            <a:r>
              <a:rPr lang="en-US" altLang="zh-CN" sz="1800" b="0" dirty="0"/>
              <a:t>  perc /= (float)100;</a:t>
            </a:r>
          </a:p>
          <a:p>
            <a:r>
              <a:rPr lang="en-US" altLang="zh-CN" sz="1800" b="0" dirty="0"/>
              <a:t>  perc *= (float)512;</a:t>
            </a:r>
          </a:p>
          <a:p>
            <a:r>
              <a:rPr lang="en-US" altLang="zh-CN" sz="1800" b="0" dirty="0"/>
              <a:t>  TA0pwm_ctl(511, (int)perc);</a:t>
            </a:r>
          </a:p>
          <a:p>
            <a:r>
              <a:rPr lang="en-US" altLang="zh-CN" sz="1800" b="0" dirty="0"/>
              <a:t>  TA2pwm_ctl(511, (int)perc);    }</a:t>
            </a:r>
          </a:p>
          <a:p>
            <a:endParaRPr lang="en-US" altLang="zh-CN" sz="1800" b="0" dirty="0"/>
          </a:p>
          <a:p>
            <a:endParaRPr lang="en-US" altLang="zh-CN" sz="1800" b="0" dirty="0"/>
          </a:p>
          <a:p>
            <a:r>
              <a:rPr lang="en-US" altLang="zh-CN" sz="1800" b="0" dirty="0"/>
              <a:t>void </a:t>
            </a:r>
            <a:r>
              <a:rPr lang="en-US" altLang="zh-CN" sz="1800" b="0" dirty="0" err="1"/>
              <a:t>turnlctl</a:t>
            </a:r>
            <a:r>
              <a:rPr lang="en-US" altLang="zh-CN" sz="1800" b="0" dirty="0"/>
              <a:t>(float perc)    {</a:t>
            </a:r>
          </a:p>
          <a:p>
            <a:r>
              <a:rPr lang="en-US" altLang="zh-CN" sz="1800" b="0" dirty="0"/>
              <a:t>  perc = 100 - perc;</a:t>
            </a:r>
          </a:p>
          <a:p>
            <a:r>
              <a:rPr lang="en-US" altLang="zh-CN" sz="1800" b="0" dirty="0"/>
              <a:t>  perc /= (float)100;</a:t>
            </a:r>
          </a:p>
          <a:p>
            <a:r>
              <a:rPr lang="en-US" altLang="zh-CN" sz="1800" b="0" dirty="0"/>
              <a:t>  perc *= (float)512;</a:t>
            </a:r>
          </a:p>
          <a:p>
            <a:r>
              <a:rPr lang="en-US" altLang="zh-CN" sz="1800" b="0" dirty="0"/>
              <a:t>  TA0pwm_ctl(511, (int)perc);</a:t>
            </a:r>
          </a:p>
          <a:p>
            <a:r>
              <a:rPr lang="en-US" altLang="zh-CN" sz="1800" b="0" dirty="0"/>
              <a:t>  TA2pwm_ctl((int)perc, 511);    }</a:t>
            </a:r>
          </a:p>
          <a:p>
            <a:endParaRPr lang="en-US" altLang="zh-CN" sz="1800" b="0" dirty="0"/>
          </a:p>
          <a:p>
            <a:r>
              <a:rPr lang="en-US" altLang="zh-CN" sz="1800" b="0" dirty="0"/>
              <a:t>void </a:t>
            </a:r>
            <a:r>
              <a:rPr lang="en-US" altLang="zh-CN" sz="1800" b="0" dirty="0" err="1"/>
              <a:t>turnrctl</a:t>
            </a:r>
            <a:r>
              <a:rPr lang="en-US" altLang="zh-CN" sz="1800" b="0" dirty="0"/>
              <a:t>(float perc)    {</a:t>
            </a:r>
          </a:p>
          <a:p>
            <a:r>
              <a:rPr lang="en-US" altLang="zh-CN" sz="1800" b="0" dirty="0"/>
              <a:t>  perc = 100 - perc;</a:t>
            </a:r>
          </a:p>
          <a:p>
            <a:r>
              <a:rPr lang="en-US" altLang="zh-CN" sz="1800" b="0" dirty="0"/>
              <a:t>  perc /= (float)100;</a:t>
            </a:r>
          </a:p>
          <a:p>
            <a:r>
              <a:rPr lang="en-US" altLang="zh-CN" sz="1800" b="0" dirty="0"/>
              <a:t>  perc *= (float)512;</a:t>
            </a:r>
          </a:p>
          <a:p>
            <a:r>
              <a:rPr lang="en-US" altLang="zh-CN" sz="1800" b="0" dirty="0"/>
              <a:t>  TA2pwm_ctl(511, (int)perc);</a:t>
            </a:r>
          </a:p>
          <a:p>
            <a:r>
              <a:rPr lang="en-US" altLang="zh-CN" sz="1800" b="0" dirty="0"/>
              <a:t>  TA0pwm_ctl((int)perc, 511);    }</a:t>
            </a:r>
          </a:p>
          <a:p>
            <a:endParaRPr lang="en-US" altLang="zh-CN" sz="1800" b="0" dirty="0"/>
          </a:p>
          <a:p>
            <a:r>
              <a:rPr lang="en-US" altLang="zh-CN" sz="1800" b="0" dirty="0"/>
              <a:t>void stop(void)    {</a:t>
            </a:r>
          </a:p>
          <a:p>
            <a:r>
              <a:rPr lang="en-US" altLang="zh-CN" sz="1800" b="0" dirty="0"/>
              <a:t>  TA0pwm_ctl(0, 0);</a:t>
            </a:r>
          </a:p>
          <a:p>
            <a:r>
              <a:rPr lang="en-US" altLang="zh-CN" sz="1800" b="0" dirty="0"/>
              <a:t>  TA2pwm_ctl(0, 0);    }</a:t>
            </a:r>
          </a:p>
        </p:txBody>
      </p:sp>
    </p:spTree>
    <p:extLst>
      <p:ext uri="{BB962C8B-B14F-4D97-AF65-F5344CB8AC3E}">
        <p14:creationId xmlns:p14="http://schemas.microsoft.com/office/powerpoint/2010/main" val="3096530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4">
            <a:extLst>
              <a:ext uri="{FF2B5EF4-FFF2-40B4-BE49-F238E27FC236}">
                <a16:creationId xmlns:a16="http://schemas.microsoft.com/office/drawing/2014/main" id="{9A7055F7-F65A-40EC-A92F-37409CD99EA7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numCol="3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/*</a:t>
            </a:r>
            <a:r>
              <a:rPr lang="zh-CN" altLang="en-US" sz="1800" b="0" dirty="0"/>
              <a:t>驱动控制，结合按键中断</a:t>
            </a:r>
            <a:r>
              <a:rPr lang="en-US" altLang="zh-CN" sz="1800" b="0" dirty="0"/>
              <a:t>*/</a:t>
            </a:r>
          </a:p>
          <a:p>
            <a:r>
              <a:rPr lang="en-US" altLang="zh-CN" sz="1800" b="0" dirty="0"/>
              <a:t>void </a:t>
            </a:r>
            <a:r>
              <a:rPr lang="en-US" altLang="zh-CN" sz="1800" b="0" dirty="0" err="1"/>
              <a:t>carctl</a:t>
            </a:r>
            <a:r>
              <a:rPr lang="en-US" altLang="zh-CN" sz="1800" b="0" dirty="0"/>
              <a:t>(unsigned int </a:t>
            </a:r>
            <a:r>
              <a:rPr lang="en-US" altLang="zh-CN" sz="1800" b="0" dirty="0" err="1"/>
              <a:t>dirr</a:t>
            </a:r>
            <a:r>
              <a:rPr lang="en-US" altLang="zh-CN" sz="1800" b="0" dirty="0"/>
              <a:t>, unsigned int </a:t>
            </a:r>
            <a:r>
              <a:rPr lang="en-US" altLang="zh-CN" sz="1800" b="0" dirty="0" err="1"/>
              <a:t>speedd</a:t>
            </a:r>
            <a:r>
              <a:rPr lang="en-US" altLang="zh-CN" sz="1800" b="0" dirty="0"/>
              <a:t>)    {</a:t>
            </a:r>
          </a:p>
          <a:p>
            <a:r>
              <a:rPr lang="en-US" altLang="zh-CN" sz="1800" b="0" dirty="0"/>
              <a:t>    switch (</a:t>
            </a:r>
            <a:r>
              <a:rPr lang="en-US" altLang="zh-CN" sz="1800" b="0" dirty="0" err="1"/>
              <a:t>dirr</a:t>
            </a:r>
            <a:r>
              <a:rPr lang="en-US" altLang="zh-CN" sz="1800" b="0" dirty="0"/>
              <a:t>)    {</a:t>
            </a:r>
          </a:p>
          <a:p>
            <a:r>
              <a:rPr lang="en-US" altLang="zh-CN" sz="1800" b="0" dirty="0"/>
              <a:t>    case 1:upctl(</a:t>
            </a:r>
            <a:r>
              <a:rPr lang="en-US" altLang="zh-CN" sz="1800" b="0" dirty="0" err="1"/>
              <a:t>speedd</a:t>
            </a:r>
            <a:r>
              <a:rPr lang="en-US" altLang="zh-CN" sz="1800" b="0" dirty="0"/>
              <a:t> * 20); break;</a:t>
            </a:r>
          </a:p>
          <a:p>
            <a:r>
              <a:rPr lang="en-US" altLang="zh-CN" sz="1800" b="0" dirty="0"/>
              <a:t>    case 2:downctl(</a:t>
            </a:r>
            <a:r>
              <a:rPr lang="en-US" altLang="zh-CN" sz="1800" b="0" dirty="0" err="1"/>
              <a:t>speedd</a:t>
            </a:r>
            <a:r>
              <a:rPr lang="en-US" altLang="zh-CN" sz="1800" b="0" dirty="0"/>
              <a:t> * 20); break;</a:t>
            </a:r>
          </a:p>
          <a:p>
            <a:r>
              <a:rPr lang="en-US" altLang="zh-CN" sz="1800" b="0" dirty="0"/>
              <a:t>    case 3:urnrctl(</a:t>
            </a:r>
            <a:r>
              <a:rPr lang="en-US" altLang="zh-CN" sz="1800" b="0" dirty="0" err="1"/>
              <a:t>speedd</a:t>
            </a:r>
            <a:r>
              <a:rPr lang="en-US" altLang="zh-CN" sz="1800" b="0" dirty="0"/>
              <a:t> * 20); break;</a:t>
            </a:r>
          </a:p>
          <a:p>
            <a:r>
              <a:rPr lang="en-US" altLang="zh-CN" sz="1800" b="0" dirty="0"/>
              <a:t>    case 4:turnlctl(</a:t>
            </a:r>
            <a:r>
              <a:rPr lang="en-US" altLang="zh-CN" sz="1800" b="0" dirty="0" err="1"/>
              <a:t>speedd</a:t>
            </a:r>
            <a:r>
              <a:rPr lang="en-US" altLang="zh-CN" sz="1800" b="0" dirty="0"/>
              <a:t> * 20); break;</a:t>
            </a:r>
          </a:p>
          <a:p>
            <a:r>
              <a:rPr lang="en-US" altLang="zh-CN" sz="1800" b="0" dirty="0"/>
              <a:t>    case 0:stop();break;</a:t>
            </a:r>
          </a:p>
          <a:p>
            <a:r>
              <a:rPr lang="en-US" altLang="zh-CN" sz="1800" b="0" dirty="0"/>
              <a:t>    default: stop();</a:t>
            </a:r>
          </a:p>
          <a:p>
            <a:r>
              <a:rPr lang="en-US" altLang="zh-CN" sz="1800" b="0" dirty="0"/>
              <a:t>  }</a:t>
            </a:r>
          </a:p>
          <a:p>
            <a:r>
              <a:rPr lang="en-US" altLang="zh-CN" sz="1800" b="0" dirty="0"/>
              <a:t>}</a:t>
            </a:r>
          </a:p>
          <a:p>
            <a:r>
              <a:rPr lang="en-US" altLang="zh-CN" sz="1800" b="0" dirty="0"/>
              <a:t>#pragma vector = PORT1_VECTOR __interrupt void Port_(void)    {</a:t>
            </a:r>
          </a:p>
          <a:p>
            <a:r>
              <a:rPr lang="en-US" altLang="zh-CN" sz="1800" b="0" dirty="0"/>
              <a:t>    _DINT(); key = P1IN &amp; P1IFG;</a:t>
            </a:r>
          </a:p>
          <a:p>
            <a:r>
              <a:rPr lang="en-US" altLang="zh-CN" sz="1800" b="0" dirty="0"/>
              <a:t>    delay_ms(2);</a:t>
            </a:r>
          </a:p>
          <a:p>
            <a:r>
              <a:rPr lang="en-US" altLang="zh-CN" sz="1800" b="0" dirty="0"/>
              <a:t>    if (key == (P1IN &amp; BIT1))    {</a:t>
            </a:r>
          </a:p>
          <a:p>
            <a:r>
              <a:rPr lang="en-US" altLang="zh-CN" sz="1800" b="0" dirty="0"/>
              <a:t>        LCD_Fill(0x00); </a:t>
            </a:r>
          </a:p>
          <a:p>
            <a:r>
              <a:rPr lang="en-US" altLang="zh-CN" sz="1800" b="0" dirty="0"/>
              <a:t>        switch (x)    {</a:t>
            </a:r>
          </a:p>
          <a:p>
            <a:r>
              <a:rPr lang="en-US" altLang="zh-CN" sz="1800" b="0" dirty="0"/>
              <a:t>        case 1: x = 2; </a:t>
            </a:r>
            <a:r>
              <a:rPr lang="en-US" altLang="zh-CN" sz="1800" b="0" dirty="0" err="1"/>
              <a:t>dir</a:t>
            </a:r>
            <a:r>
              <a:rPr lang="en-US" altLang="zh-CN" sz="1800" b="0" dirty="0"/>
              <a:t>[2] = 85;break;</a:t>
            </a:r>
          </a:p>
          <a:p>
            <a:r>
              <a:rPr lang="en-US" altLang="zh-CN" sz="1800" b="0" dirty="0"/>
              <a:t>        case 2:x = 3; </a:t>
            </a:r>
            <a:r>
              <a:rPr lang="en-US" altLang="zh-CN" sz="1800" b="0" dirty="0" err="1"/>
              <a:t>dir</a:t>
            </a:r>
            <a:r>
              <a:rPr lang="en-US" altLang="zh-CN" sz="1800" b="0" dirty="0"/>
              <a:t>[2] = 68;break;</a:t>
            </a:r>
          </a:p>
          <a:p>
            <a:r>
              <a:rPr lang="en-US" altLang="zh-CN" sz="1800" b="0" dirty="0"/>
              <a:t>        case 3: x = 4; </a:t>
            </a:r>
            <a:r>
              <a:rPr lang="en-US" altLang="zh-CN" sz="1800" b="0" dirty="0" err="1"/>
              <a:t>dir</a:t>
            </a:r>
            <a:r>
              <a:rPr lang="en-US" altLang="zh-CN" sz="1800" b="0" dirty="0"/>
              <a:t>[2] = 82;break;</a:t>
            </a:r>
          </a:p>
          <a:p>
            <a:r>
              <a:rPr lang="en-US" altLang="zh-CN" sz="1800" b="0" dirty="0"/>
              <a:t>        case 4: x = 0; </a:t>
            </a:r>
            <a:r>
              <a:rPr lang="en-US" altLang="zh-CN" sz="1800" b="0" dirty="0" err="1"/>
              <a:t>dir</a:t>
            </a:r>
            <a:r>
              <a:rPr lang="en-US" altLang="zh-CN" sz="1800" b="0" dirty="0"/>
              <a:t>[2] = 73;break;</a:t>
            </a:r>
          </a:p>
          <a:p>
            <a:r>
              <a:rPr lang="en-US" altLang="zh-CN" sz="1800" b="0" dirty="0"/>
              <a:t>        case 0: x = 1; </a:t>
            </a:r>
            <a:r>
              <a:rPr lang="en-US" altLang="zh-CN" sz="1800" b="0" dirty="0" err="1"/>
              <a:t>dir</a:t>
            </a:r>
            <a:r>
              <a:rPr lang="en-US" altLang="zh-CN" sz="1800" b="0" dirty="0"/>
              <a:t>[2] = 83;break;</a:t>
            </a:r>
          </a:p>
          <a:p>
            <a:r>
              <a:rPr lang="en-US" altLang="zh-CN" sz="1800" b="0" dirty="0"/>
              <a:t>        </a:t>
            </a:r>
            <a:r>
              <a:rPr lang="en-US" altLang="zh-CN" sz="1800" b="0" dirty="0" err="1"/>
              <a:t>default:dir</a:t>
            </a:r>
            <a:r>
              <a:rPr lang="en-US" altLang="zh-CN" sz="1800" b="0" dirty="0"/>
              <a:t>[2] = 83; x = 0;</a:t>
            </a:r>
          </a:p>
          <a:p>
            <a:r>
              <a:rPr lang="en-US" altLang="zh-CN" sz="1800" b="0" dirty="0"/>
              <a:t>        }</a:t>
            </a:r>
          </a:p>
          <a:p>
            <a:r>
              <a:rPr lang="en-US" altLang="zh-CN" sz="1800" b="0" dirty="0"/>
              <a:t>        </a:t>
            </a:r>
            <a:r>
              <a:rPr lang="en-US" altLang="zh-CN" sz="1800" b="0" dirty="0" err="1"/>
              <a:t>carctl</a:t>
            </a:r>
            <a:r>
              <a:rPr lang="en-US" altLang="zh-CN" sz="1800" b="0" dirty="0"/>
              <a:t>(x, y);</a:t>
            </a:r>
          </a:p>
          <a:p>
            <a:r>
              <a:rPr lang="en-US" altLang="zh-CN" sz="1800" b="0" dirty="0"/>
              <a:t>    }</a:t>
            </a:r>
          </a:p>
          <a:p>
            <a:r>
              <a:rPr lang="en-US" altLang="zh-CN" sz="1800" b="0" dirty="0"/>
              <a:t>    _EINT();     P1IFG &amp;= ~BIT1;</a:t>
            </a:r>
          </a:p>
          <a:p>
            <a:r>
              <a:rPr lang="en-US" altLang="zh-CN" sz="1800" b="0" dirty="0"/>
              <a:t>}</a:t>
            </a:r>
          </a:p>
          <a:p>
            <a:r>
              <a:rPr lang="en-US" altLang="zh-CN" sz="1800" b="0" dirty="0"/>
              <a:t>#pragma vector = PORT2_VECTOR</a:t>
            </a:r>
          </a:p>
          <a:p>
            <a:r>
              <a:rPr lang="en-US" altLang="zh-CN" sz="1800" b="0" dirty="0"/>
              <a:t>__interrupt void Port_2(void)    {</a:t>
            </a:r>
          </a:p>
          <a:p>
            <a:r>
              <a:rPr lang="en-US" altLang="zh-CN" sz="1800" b="0" dirty="0"/>
              <a:t>    _DINT(); key = P2IN &amp; P2IFG;</a:t>
            </a:r>
          </a:p>
          <a:p>
            <a:r>
              <a:rPr lang="en-US" altLang="zh-CN" sz="1800" b="0" dirty="0"/>
              <a:t>    delay_ms(2);</a:t>
            </a:r>
          </a:p>
          <a:p>
            <a:r>
              <a:rPr lang="en-US" altLang="zh-CN" sz="1800" b="0" dirty="0"/>
              <a:t>    if (key == (P2IN &amp; BIT1)    {</a:t>
            </a:r>
          </a:p>
          <a:p>
            <a:r>
              <a:rPr lang="en-US" altLang="zh-CN" sz="1800" b="0" dirty="0"/>
              <a:t>        LCD_Fill(0x00);</a:t>
            </a:r>
          </a:p>
          <a:p>
            <a:r>
              <a:rPr lang="en-US" altLang="zh-CN" sz="1800" b="0" dirty="0"/>
              <a:t>        switch (y)    {</a:t>
            </a:r>
          </a:p>
          <a:p>
            <a:r>
              <a:rPr lang="en-US" altLang="zh-CN" sz="1800" b="0" dirty="0"/>
              <a:t>        case 1: </a:t>
            </a:r>
            <a:r>
              <a:rPr lang="en-US" altLang="zh-CN" sz="1800" b="0" dirty="0" err="1"/>
              <a:t>sspeed</a:t>
            </a:r>
            <a:r>
              <a:rPr lang="en-US" altLang="zh-CN" sz="1800" b="0" dirty="0"/>
              <a:t>[1] =50; y = 2; break;</a:t>
            </a:r>
          </a:p>
          <a:p>
            <a:r>
              <a:rPr lang="en-US" altLang="zh-CN" sz="1800" b="0" dirty="0"/>
              <a:t>        case 2: </a:t>
            </a:r>
            <a:r>
              <a:rPr lang="en-US" altLang="zh-CN" sz="1800" b="0" dirty="0" err="1"/>
              <a:t>sspeed</a:t>
            </a:r>
            <a:r>
              <a:rPr lang="en-US" altLang="zh-CN" sz="1800" b="0" dirty="0"/>
              <a:t>[1] = 52; y = 3; break;</a:t>
            </a:r>
          </a:p>
          <a:p>
            <a:r>
              <a:rPr lang="en-US" altLang="zh-CN" sz="1800" b="0" dirty="0"/>
              <a:t>        case 3: </a:t>
            </a:r>
            <a:r>
              <a:rPr lang="en-US" altLang="zh-CN" sz="1800" b="0" dirty="0" err="1"/>
              <a:t>sspeed</a:t>
            </a:r>
            <a:r>
              <a:rPr lang="en-US" altLang="zh-CN" sz="1800" b="0" dirty="0"/>
              <a:t>[1] = 54; y = 4; break;</a:t>
            </a:r>
          </a:p>
          <a:p>
            <a:r>
              <a:rPr lang="en-US" altLang="zh-CN" sz="1800" b="0" dirty="0"/>
              <a:t>        case 4: </a:t>
            </a:r>
            <a:r>
              <a:rPr lang="en-US" altLang="zh-CN" sz="1800" b="0" dirty="0" err="1"/>
              <a:t>sspeed</a:t>
            </a:r>
            <a:r>
              <a:rPr lang="en-US" altLang="zh-CN" sz="1800" b="0" dirty="0"/>
              <a:t>[1] = 56; y = 5; break;</a:t>
            </a:r>
          </a:p>
          <a:p>
            <a:r>
              <a:rPr lang="en-US" altLang="zh-CN" sz="1800" b="0" dirty="0"/>
              <a:t>        case 5: </a:t>
            </a:r>
            <a:r>
              <a:rPr lang="en-US" altLang="zh-CN" sz="1800" b="0" dirty="0" err="1"/>
              <a:t>sspeed</a:t>
            </a:r>
            <a:r>
              <a:rPr lang="en-US" altLang="zh-CN" sz="1800" b="0" dirty="0"/>
              <a:t>[0] =49; </a:t>
            </a:r>
            <a:r>
              <a:rPr lang="en-US" altLang="zh-CN" sz="1800" b="0" dirty="0" err="1"/>
              <a:t>sspeed</a:t>
            </a:r>
            <a:r>
              <a:rPr lang="en-US" altLang="zh-CN" sz="1800" b="0" dirty="0"/>
              <a:t>[1] =48;</a:t>
            </a:r>
          </a:p>
          <a:p>
            <a:r>
              <a:rPr lang="en-US" altLang="zh-CN" sz="1800" b="0" dirty="0"/>
              <a:t>            y = 0; break;</a:t>
            </a:r>
          </a:p>
          <a:p>
            <a:r>
              <a:rPr lang="en-US" altLang="zh-CN" sz="1800" b="0" dirty="0"/>
              <a:t>        case 0: </a:t>
            </a:r>
            <a:r>
              <a:rPr lang="en-US" altLang="zh-CN" sz="1800" b="0" dirty="0" err="1"/>
              <a:t>sspeed</a:t>
            </a:r>
            <a:r>
              <a:rPr lang="en-US" altLang="zh-CN" sz="1800" b="0" dirty="0"/>
              <a:t>[0] =48; </a:t>
            </a:r>
            <a:r>
              <a:rPr lang="en-US" altLang="zh-CN" sz="1800" b="0" dirty="0" err="1"/>
              <a:t>sspeed</a:t>
            </a:r>
            <a:r>
              <a:rPr lang="en-US" altLang="zh-CN" sz="1800" b="0" dirty="0"/>
              <a:t>[1] =48;</a:t>
            </a:r>
          </a:p>
          <a:p>
            <a:r>
              <a:rPr lang="en-US" altLang="zh-CN" sz="1800" b="0" dirty="0"/>
              <a:t>            y = 1; break;</a:t>
            </a:r>
          </a:p>
          <a:p>
            <a:r>
              <a:rPr lang="en-US" altLang="zh-CN" sz="1800" b="0" dirty="0"/>
              <a:t>       default: </a:t>
            </a:r>
            <a:r>
              <a:rPr lang="en-US" altLang="zh-CN" sz="1800" b="0" dirty="0" err="1"/>
              <a:t>sspeed</a:t>
            </a:r>
            <a:r>
              <a:rPr lang="en-US" altLang="zh-CN" sz="1800" b="0" dirty="0"/>
              <a:t>[0] =48; </a:t>
            </a:r>
            <a:r>
              <a:rPr lang="en-US" altLang="zh-CN" sz="1800" b="0" dirty="0" err="1"/>
              <a:t>sspeed</a:t>
            </a:r>
            <a:r>
              <a:rPr lang="en-US" altLang="zh-CN" sz="1800" b="0" dirty="0"/>
              <a:t>[1] =48;</a:t>
            </a:r>
          </a:p>
          <a:p>
            <a:r>
              <a:rPr lang="en-US" altLang="zh-CN" sz="1800" b="0" dirty="0"/>
              <a:t>            y = 0;</a:t>
            </a:r>
          </a:p>
          <a:p>
            <a:r>
              <a:rPr lang="en-US" altLang="zh-CN" sz="1800" b="0" dirty="0"/>
              <a:t>        }</a:t>
            </a:r>
          </a:p>
          <a:p>
            <a:r>
              <a:rPr lang="en-US" altLang="zh-CN" sz="1800" b="0" dirty="0"/>
              <a:t>        </a:t>
            </a:r>
            <a:r>
              <a:rPr lang="en-US" altLang="zh-CN" sz="1800" b="0" dirty="0" err="1"/>
              <a:t>carctl</a:t>
            </a:r>
            <a:r>
              <a:rPr lang="en-US" altLang="zh-CN" sz="1800" b="0" dirty="0"/>
              <a:t>(x, y);</a:t>
            </a:r>
          </a:p>
          <a:p>
            <a:r>
              <a:rPr lang="en-US" altLang="zh-CN" sz="1800" b="0" dirty="0"/>
              <a:t>    }</a:t>
            </a:r>
          </a:p>
          <a:p>
            <a:r>
              <a:rPr lang="en-US" altLang="zh-CN" sz="1800" b="0" dirty="0"/>
              <a:t>    _EINT();    P2IFG &amp;= ~BIT1;</a:t>
            </a:r>
          </a:p>
          <a:p>
            <a:r>
              <a:rPr lang="en-US" altLang="zh-CN" sz="1800" b="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8923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>
            <a:extLst>
              <a:ext uri="{FF2B5EF4-FFF2-40B4-BE49-F238E27FC236}">
                <a16:creationId xmlns:a16="http://schemas.microsoft.com/office/drawing/2014/main" id="{7D15D9AE-CD90-4E5A-99E4-CD4FDD258EB4}"/>
              </a:ext>
            </a:extLst>
          </p:cNvPr>
          <p:cNvSpPr txBox="1">
            <a:spLocks/>
          </p:cNvSpPr>
          <p:nvPr/>
        </p:nvSpPr>
        <p:spPr>
          <a:xfrm>
            <a:off x="4505739" y="2242931"/>
            <a:ext cx="3180522" cy="23721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ts val="6000"/>
              </a:lnSpc>
            </a:pPr>
            <a:r>
              <a:rPr lang="zh-CN" altLang="en-US" sz="9600" dirty="0">
                <a:latin typeface="+mn-lt"/>
                <a:ea typeface="+mn-ea"/>
                <a:cs typeface="+mn-ea"/>
                <a:sym typeface="+mn-lt"/>
              </a:rPr>
              <a:t>结语</a:t>
            </a:r>
          </a:p>
        </p:txBody>
      </p:sp>
    </p:spTree>
    <p:extLst>
      <p:ext uri="{BB962C8B-B14F-4D97-AF65-F5344CB8AC3E}">
        <p14:creationId xmlns:p14="http://schemas.microsoft.com/office/powerpoint/2010/main" val="10512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+mn-lt"/>
                <a:ea typeface="+mn-ea"/>
                <a:cs typeface="+mn-ea"/>
                <a:sym typeface="+mn-lt"/>
              </a:rPr>
              <a:pPr/>
              <a:t>2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8EFE24-2BF3-412C-A82E-B99EA87A3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766" y="319088"/>
            <a:ext cx="2880000" cy="28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D3DB84-34AF-4294-AE77-E6D25A9E3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532" y="318026"/>
            <a:ext cx="2880000" cy="28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D0140C5-D358-4966-BC3F-273599CDE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01" y="3521750"/>
            <a:ext cx="2880000" cy="28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62007-C3A1-4514-8A7F-B771585CF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531" y="3521750"/>
            <a:ext cx="2880000" cy="28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0C714A-7E34-4F89-953C-1F527E23D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001" y="319088"/>
            <a:ext cx="2880000" cy="28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1BB4F4-D937-4447-9A05-3A9605E9A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0766" y="3521750"/>
            <a:ext cx="2880000" cy="28800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4046" y="1758026"/>
            <a:ext cx="971874" cy="3341947"/>
          </a:xfrm>
        </p:spPr>
        <p:txBody>
          <a:bodyPr vert="eaVert" rtlCol="0"/>
          <a:lstStyle/>
          <a:p>
            <a:pPr algn="ctr" rtl="0"/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小车外观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>
            <a:extLst>
              <a:ext uri="{FF2B5EF4-FFF2-40B4-BE49-F238E27FC236}">
                <a16:creationId xmlns:a16="http://schemas.microsoft.com/office/drawing/2014/main" id="{220A9E9F-53EF-48C5-BFD5-81FFB6E485E0}"/>
              </a:ext>
            </a:extLst>
          </p:cNvPr>
          <p:cNvSpPr txBox="1">
            <a:spLocks/>
          </p:cNvSpPr>
          <p:nvPr/>
        </p:nvSpPr>
        <p:spPr>
          <a:xfrm>
            <a:off x="3366052" y="2242931"/>
            <a:ext cx="5459896" cy="23721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>
              <a:lnSpc>
                <a:spcPts val="6000"/>
              </a:lnSpc>
            </a:pPr>
            <a:r>
              <a:rPr lang="zh-CN" altLang="en-US" sz="9600" dirty="0">
                <a:latin typeface="+mn-lt"/>
                <a:ea typeface="+mn-ea"/>
                <a:cs typeface="+mn-ea"/>
                <a:sym typeface="+mn-lt"/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289883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+mn-lt"/>
                <a:ea typeface="+mn-ea"/>
                <a:cs typeface="+mn-ea"/>
                <a:sym typeface="+mn-lt"/>
              </a:rPr>
              <a:pPr rtl="0"/>
              <a:t>3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4046" y="1557669"/>
            <a:ext cx="971874" cy="3742662"/>
          </a:xfrm>
        </p:spPr>
        <p:txBody>
          <a:bodyPr vert="eaVert" rtlCol="0"/>
          <a:lstStyle/>
          <a:p>
            <a:pPr algn="ctr" rtl="0"/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基本流程图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A86E83-6B47-42DB-AD6C-D4E4967C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4"/>
            <a:ext cx="10037439" cy="65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7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模块介绍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+mn-lt"/>
                <a:ea typeface="+mn-ea"/>
                <a:cs typeface="+mn-ea"/>
                <a:sym typeface="+mn-lt"/>
              </a:rPr>
              <a:pPr rtl="0"/>
              <a:t>4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7560193" y="1442862"/>
            <a:ext cx="3737526" cy="3737526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32F8F3-6085-4F85-8ADA-46335C21F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281" y="1529469"/>
            <a:ext cx="5706544" cy="18995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工作原理：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单片机向超声波传感器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Tirg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端发送一个至少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10us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的高电平，启动超声波传感器模块发出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40KHz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的周期电平，然后单片机开始定时器中断。一旦检测到有回波信号则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Echo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端就会反馈回响信号。通过回响信号的脉冲宽度得出与其成正比的距离值。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128AD5-0456-48CB-A059-DB8D32E868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058"/>
          <a:stretch/>
        </p:blipFill>
        <p:spPr>
          <a:xfrm>
            <a:off x="432000" y="3617075"/>
            <a:ext cx="7009012" cy="20488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9FAEC4-92B4-4551-A691-494A91E90CA0}"/>
              </a:ext>
            </a:extLst>
          </p:cNvPr>
          <p:cNvSpPr txBox="1"/>
          <p:nvPr/>
        </p:nvSpPr>
        <p:spPr>
          <a:xfrm>
            <a:off x="2870390" y="56658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时序图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CB42862-AEF0-4A7C-A164-EFC620B90D61}"/>
              </a:ext>
            </a:extLst>
          </p:cNvPr>
          <p:cNvSpPr txBox="1">
            <a:spLocks/>
          </p:cNvSpPr>
          <p:nvPr/>
        </p:nvSpPr>
        <p:spPr>
          <a:xfrm>
            <a:off x="837131" y="1052074"/>
            <a:ext cx="91311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超声波传感器</a:t>
            </a: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引脚连接表</a:t>
            </a:r>
          </a:p>
        </p:txBody>
      </p:sp>
      <p:graphicFrame>
        <p:nvGraphicFramePr>
          <p:cNvPr id="19" name="表格 19">
            <a:extLst>
              <a:ext uri="{FF2B5EF4-FFF2-40B4-BE49-F238E27FC236}">
                <a16:creationId xmlns:a16="http://schemas.microsoft.com/office/drawing/2014/main" id="{8297E926-40AD-496C-8C7A-B33686982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73346"/>
              </p:ext>
            </p:extLst>
          </p:nvPr>
        </p:nvGraphicFramePr>
        <p:xfrm>
          <a:off x="432000" y="864000"/>
          <a:ext cx="506869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3738">
                  <a:extLst>
                    <a:ext uri="{9D8B030D-6E8A-4147-A177-3AD203B41FA5}">
                      <a16:colId xmlns:a16="http://schemas.microsoft.com/office/drawing/2014/main" val="2203282418"/>
                    </a:ext>
                  </a:extLst>
                </a:gridCol>
                <a:gridCol w="1013738">
                  <a:extLst>
                    <a:ext uri="{9D8B030D-6E8A-4147-A177-3AD203B41FA5}">
                      <a16:colId xmlns:a16="http://schemas.microsoft.com/office/drawing/2014/main" val="880182366"/>
                    </a:ext>
                  </a:extLst>
                </a:gridCol>
                <a:gridCol w="1013738">
                  <a:extLst>
                    <a:ext uri="{9D8B030D-6E8A-4147-A177-3AD203B41FA5}">
                      <a16:colId xmlns:a16="http://schemas.microsoft.com/office/drawing/2014/main" val="414045400"/>
                    </a:ext>
                  </a:extLst>
                </a:gridCol>
                <a:gridCol w="1013738">
                  <a:extLst>
                    <a:ext uri="{9D8B030D-6E8A-4147-A177-3AD203B41FA5}">
                      <a16:colId xmlns:a16="http://schemas.microsoft.com/office/drawing/2014/main" val="3696502771"/>
                    </a:ext>
                  </a:extLst>
                </a:gridCol>
                <a:gridCol w="1013738">
                  <a:extLst>
                    <a:ext uri="{9D8B030D-6E8A-4147-A177-3AD203B41FA5}">
                      <a16:colId xmlns:a16="http://schemas.microsoft.com/office/drawing/2014/main" val="3107292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Trig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Echo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GND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8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~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GND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998803"/>
                  </a:ext>
                </a:extLst>
              </a:tr>
            </a:tbl>
          </a:graphicData>
        </a:graphic>
      </p:graphicFrame>
      <p:sp>
        <p:nvSpPr>
          <p:cNvPr id="21" name="标题 1">
            <a:extLst>
              <a:ext uri="{FF2B5EF4-FFF2-40B4-BE49-F238E27FC236}">
                <a16:creationId xmlns:a16="http://schemas.microsoft.com/office/drawing/2014/main" id="{2ECD9A12-35E6-4715-BB7A-B9BB0C462F1B}"/>
              </a:ext>
            </a:extLst>
          </p:cNvPr>
          <p:cNvSpPr txBox="1">
            <a:spLocks/>
          </p:cNvSpPr>
          <p:nvPr/>
        </p:nvSpPr>
        <p:spPr>
          <a:xfrm>
            <a:off x="432000" y="1714500"/>
            <a:ext cx="5664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程序</a:t>
            </a:r>
          </a:p>
        </p:txBody>
      </p:sp>
      <p:sp>
        <p:nvSpPr>
          <p:cNvPr id="22" name="内容占位符 4">
            <a:extLst>
              <a:ext uri="{FF2B5EF4-FFF2-40B4-BE49-F238E27FC236}">
                <a16:creationId xmlns:a16="http://schemas.microsoft.com/office/drawing/2014/main" id="{A409CDDF-B252-4AE8-B4D2-A7301774D4C1}"/>
              </a:ext>
            </a:extLst>
          </p:cNvPr>
          <p:cNvSpPr txBox="1">
            <a:spLocks/>
          </p:cNvSpPr>
          <p:nvPr/>
        </p:nvSpPr>
        <p:spPr>
          <a:xfrm>
            <a:off x="432000" y="2997000"/>
            <a:ext cx="5068689" cy="2000249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numCol="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>
                <a:latin typeface="+mn-lt"/>
                <a:ea typeface="+mn-ea"/>
                <a:cs typeface="+mn-ea"/>
              </a:rPr>
              <a:t>/*</a:t>
            </a:r>
            <a:r>
              <a:rPr lang="zh-CN" altLang="en-US" sz="1800" b="0" dirty="0">
                <a:latin typeface="+mn-lt"/>
                <a:ea typeface="+mn-ea"/>
                <a:cs typeface="+mn-ea"/>
              </a:rPr>
              <a:t>初始化*</a:t>
            </a:r>
            <a:r>
              <a:rPr lang="en-US" altLang="zh-CN" sz="1800" b="0" dirty="0">
                <a:latin typeface="+mn-lt"/>
                <a:ea typeface="+mn-ea"/>
                <a:cs typeface="+mn-ea"/>
              </a:rPr>
              <a:t>/</a:t>
            </a:r>
          </a:p>
          <a:p>
            <a:r>
              <a:rPr lang="en-US" altLang="zh-CN" sz="1800" b="0" dirty="0">
                <a:latin typeface="+mn-lt"/>
                <a:ea typeface="+mn-ea"/>
                <a:cs typeface="+mn-ea"/>
              </a:rPr>
              <a:t>void HC_SR04Init()</a:t>
            </a:r>
          </a:p>
          <a:p>
            <a:r>
              <a:rPr lang="en-US" altLang="zh-CN" sz="1800" b="0" dirty="0">
                <a:latin typeface="+mn-lt"/>
                <a:ea typeface="+mn-ea"/>
                <a:cs typeface="+mn-ea"/>
              </a:rPr>
              <a:t>{</a:t>
            </a:r>
          </a:p>
          <a:p>
            <a:r>
              <a:rPr lang="en-US" altLang="zh-CN" sz="1800" b="0" dirty="0">
                <a:latin typeface="+mn-lt"/>
                <a:ea typeface="+mn-ea"/>
                <a:cs typeface="+mn-ea"/>
              </a:rPr>
              <a:t>    P1DIR |= BIT3;</a:t>
            </a:r>
          </a:p>
          <a:p>
            <a:r>
              <a:rPr lang="en-US" altLang="zh-CN" sz="1800" b="0" dirty="0">
                <a:latin typeface="+mn-lt"/>
                <a:ea typeface="+mn-ea"/>
                <a:cs typeface="+mn-ea"/>
              </a:rPr>
              <a:t>}</a:t>
            </a:r>
          </a:p>
        </p:txBody>
      </p:sp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E117DDB1-EC27-4B02-BF1D-1F7D596CC469}"/>
              </a:ext>
            </a:extLst>
          </p:cNvPr>
          <p:cNvSpPr txBox="1">
            <a:spLocks/>
          </p:cNvSpPr>
          <p:nvPr/>
        </p:nvSpPr>
        <p:spPr>
          <a:xfrm>
            <a:off x="6096000" y="350043"/>
            <a:ext cx="5664000" cy="6157913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numCol="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>
                <a:cs typeface="+mn-ea"/>
              </a:rPr>
              <a:t>void HC_SR04Start()     //</a:t>
            </a:r>
            <a:r>
              <a:rPr lang="zh-CN" altLang="en-US" sz="1800" b="0" dirty="0">
                <a:cs typeface="+mn-ea"/>
              </a:rPr>
              <a:t>开始超声发送</a:t>
            </a:r>
            <a:endParaRPr lang="en-US" altLang="zh-CN" sz="1800" b="0" dirty="0">
              <a:cs typeface="+mn-ea"/>
            </a:endParaRPr>
          </a:p>
          <a:p>
            <a:r>
              <a:rPr lang="en-US" altLang="zh-CN" sz="1800" b="0" dirty="0">
                <a:cs typeface="+mn-ea"/>
              </a:rPr>
              <a:t>{</a:t>
            </a:r>
          </a:p>
          <a:p>
            <a:r>
              <a:rPr lang="en-US" altLang="zh-CN" sz="1800" b="0" dirty="0">
                <a:cs typeface="+mn-ea"/>
              </a:rPr>
              <a:t>    P1OUT |= BIT3;</a:t>
            </a:r>
          </a:p>
          <a:p>
            <a:r>
              <a:rPr lang="en-US" altLang="zh-CN" sz="1800" b="0" dirty="0">
                <a:cs typeface="+mn-ea"/>
              </a:rPr>
              <a:t>    delay_us(10);    //</a:t>
            </a:r>
            <a:r>
              <a:rPr lang="zh-CN" altLang="en-US" sz="1800" b="0" dirty="0">
                <a:cs typeface="+mn-ea"/>
              </a:rPr>
              <a:t>至少持续</a:t>
            </a:r>
            <a:r>
              <a:rPr lang="en-US" altLang="zh-CN" sz="1800" b="0" dirty="0">
                <a:cs typeface="+mn-ea"/>
              </a:rPr>
              <a:t>10us</a:t>
            </a:r>
            <a:r>
              <a:rPr lang="zh-CN" altLang="en-US" sz="1800" b="0" dirty="0">
                <a:cs typeface="+mn-ea"/>
              </a:rPr>
              <a:t>的高电平</a:t>
            </a:r>
          </a:p>
          <a:p>
            <a:r>
              <a:rPr lang="en-US" altLang="zh-CN" sz="1800" b="0" dirty="0">
                <a:cs typeface="+mn-ea"/>
              </a:rPr>
              <a:t>    P1OUT &amp;= ~BIT3;</a:t>
            </a:r>
          </a:p>
          <a:p>
            <a:r>
              <a:rPr lang="en-US" altLang="zh-CN" sz="1800" b="0" dirty="0">
                <a:cs typeface="+mn-ea"/>
              </a:rPr>
              <a:t>} </a:t>
            </a:r>
          </a:p>
          <a:p>
            <a:r>
              <a:rPr lang="en-US" altLang="zh-CN" sz="1800" b="0" dirty="0"/>
              <a:t>void TimeGetInit()    //</a:t>
            </a:r>
            <a:r>
              <a:rPr lang="zh-CN" altLang="en-US" sz="1800" b="0" dirty="0"/>
              <a:t>初始化捕获模式</a:t>
            </a:r>
            <a:endParaRPr lang="en-US" altLang="zh-CN" sz="1800" b="0" dirty="0"/>
          </a:p>
          <a:p>
            <a:r>
              <a:rPr lang="en-US" altLang="zh-CN" sz="1800" b="0" dirty="0"/>
              <a:t>{</a:t>
            </a:r>
          </a:p>
          <a:p>
            <a:r>
              <a:rPr lang="en-US" altLang="zh-CN" sz="1800" b="0" dirty="0"/>
              <a:t>    P1DIR &amp;= ~BIT2;</a:t>
            </a:r>
          </a:p>
          <a:p>
            <a:r>
              <a:rPr lang="en-US" altLang="zh-CN" sz="1800" b="0" dirty="0"/>
              <a:t>    P1SEL |= BIT2;</a:t>
            </a:r>
          </a:p>
          <a:p>
            <a:endParaRPr lang="zh-CN" altLang="en-US" sz="1800" b="0" dirty="0"/>
          </a:p>
          <a:p>
            <a:r>
              <a:rPr lang="sv-SE" altLang="zh-CN" sz="1800" b="0" dirty="0"/>
              <a:t>    TA0CTL = TASSEL_2 + ID_0 + MC_2 + TACLR;</a:t>
            </a:r>
          </a:p>
          <a:p>
            <a:r>
              <a:rPr lang="sv-SE" altLang="zh-CN" sz="1800" b="0" dirty="0"/>
              <a:t>    //SMCLK</a:t>
            </a:r>
            <a:r>
              <a:rPr lang="zh-CN" altLang="en-US" sz="1800" b="0" dirty="0"/>
              <a:t>，连续计数模式</a:t>
            </a:r>
            <a:endParaRPr lang="sv-SE" altLang="zh-CN" sz="1800" b="0" dirty="0"/>
          </a:p>
          <a:p>
            <a:r>
              <a:rPr lang="en-US" altLang="zh-CN" sz="1800" b="0" dirty="0"/>
              <a:t>    TA0CCTL1 = CM_1 + SCS + CAP + CCIE + CCIS_0;</a:t>
            </a:r>
          </a:p>
          <a:p>
            <a:r>
              <a:rPr lang="en-US" altLang="zh-CN" sz="1800" b="0" dirty="0"/>
              <a:t>    //</a:t>
            </a:r>
            <a:r>
              <a:rPr lang="zh-CN" altLang="en-US" sz="1800" b="0" dirty="0"/>
              <a:t>在上升沿捕获，同步捕获，捕获模式</a:t>
            </a:r>
            <a:endParaRPr lang="en-US" altLang="zh-CN" sz="1800" b="0" dirty="0"/>
          </a:p>
          <a:p>
            <a:r>
              <a:rPr lang="en-US" altLang="zh-CN" sz="1800" b="0" dirty="0"/>
              <a:t>}</a:t>
            </a:r>
            <a:endParaRPr lang="zh-CN" altLang="en-US" sz="1800" b="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382638" cy="432000"/>
          </a:xfrm>
        </p:spPr>
        <p:txBody>
          <a:bodyPr rtlCol="0"/>
          <a:lstStyle/>
          <a:p>
            <a:r>
              <a:rPr lang="zh-CN" altLang="en-US" dirty="0">
                <a:cs typeface="+mn-ea"/>
                <a:sym typeface="+mn-lt"/>
              </a:rPr>
              <a:t>中断服务程序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3F39D39C-8514-4531-881C-C14CE5A70BE7}"/>
              </a:ext>
            </a:extLst>
          </p:cNvPr>
          <p:cNvSpPr txBox="1">
            <a:spLocks/>
          </p:cNvSpPr>
          <p:nvPr/>
        </p:nvSpPr>
        <p:spPr>
          <a:xfrm>
            <a:off x="432000" y="5306815"/>
            <a:ext cx="5663999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4CB1DDDD-72F0-4D71-801F-B7AEB1E33AD1}"/>
              </a:ext>
            </a:extLst>
          </p:cNvPr>
          <p:cNvSpPr txBox="1">
            <a:spLocks/>
          </p:cNvSpPr>
          <p:nvPr/>
        </p:nvSpPr>
        <p:spPr>
          <a:xfrm>
            <a:off x="195262" y="938811"/>
            <a:ext cx="11777663" cy="5690589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numCol="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#pragma vector = TIMER0_A1_VECTOR</a:t>
            </a:r>
          </a:p>
          <a:p>
            <a:r>
              <a:rPr lang="en-US" altLang="zh-CN" sz="1800" b="0" dirty="0"/>
              <a:t>__interrupt void TIMER0_A1_ISR(void)     {</a:t>
            </a:r>
          </a:p>
          <a:p>
            <a:r>
              <a:rPr lang="en-US" altLang="zh-CN" sz="1800" b="0" dirty="0"/>
              <a:t>    _DINT(); </a:t>
            </a:r>
            <a:r>
              <a:rPr lang="en-US" altLang="zh-CN" sz="1800" b="0" i="1" dirty="0"/>
              <a:t>//</a:t>
            </a:r>
            <a:r>
              <a:rPr lang="zh-CN" altLang="en-US" sz="1800" b="0" i="1" dirty="0"/>
              <a:t>关中断</a:t>
            </a:r>
            <a:endParaRPr lang="zh-CN" altLang="en-US" sz="1800" b="0" dirty="0"/>
          </a:p>
          <a:p>
            <a:r>
              <a:rPr lang="zh-CN" altLang="en-US" sz="1800" b="0" dirty="0"/>
              <a:t>    </a:t>
            </a:r>
            <a:r>
              <a:rPr lang="en-US" altLang="zh-CN" sz="1800" b="0" dirty="0"/>
              <a:t>if (times == 1)     {</a:t>
            </a:r>
          </a:p>
          <a:p>
            <a:r>
              <a:rPr lang="en-US" altLang="zh-CN" sz="1800" b="0" dirty="0"/>
              <a:t>        LastCCR1 = TA0CCR1; </a:t>
            </a:r>
            <a:r>
              <a:rPr lang="en-US" altLang="zh-CN" sz="1800" b="0" i="1" dirty="0"/>
              <a:t>//</a:t>
            </a:r>
            <a:r>
              <a:rPr lang="zh-CN" altLang="en-US" sz="1800" b="0" i="1" dirty="0"/>
              <a:t>记录下上次</a:t>
            </a:r>
            <a:r>
              <a:rPr lang="en-US" altLang="zh-CN" sz="1800" b="0" i="1" dirty="0"/>
              <a:t>CCR2</a:t>
            </a:r>
            <a:r>
              <a:rPr lang="zh-CN" altLang="en-US" sz="1800" b="0" i="1" dirty="0"/>
              <a:t>的值</a:t>
            </a:r>
            <a:endParaRPr lang="zh-CN" altLang="en-US" sz="1800" b="0" dirty="0"/>
          </a:p>
          <a:p>
            <a:r>
              <a:rPr lang="zh-CN" altLang="en-US" sz="1800" b="0" dirty="0"/>
              <a:t>        </a:t>
            </a:r>
            <a:r>
              <a:rPr lang="en-US" altLang="zh-CN" sz="1800" b="0" dirty="0"/>
              <a:t>TA0CCTL1 &amp;= ~CM_1;  </a:t>
            </a:r>
            <a:r>
              <a:rPr lang="en-US" altLang="zh-CN" sz="1800" b="0" i="1" dirty="0"/>
              <a:t>//</a:t>
            </a:r>
            <a:r>
              <a:rPr lang="zh-CN" altLang="en-US" sz="1800" b="0" i="1" dirty="0"/>
              <a:t>清上升沿捕获</a:t>
            </a:r>
            <a:endParaRPr lang="zh-CN" altLang="en-US" sz="1800" b="0" dirty="0"/>
          </a:p>
          <a:p>
            <a:r>
              <a:rPr lang="zh-CN" altLang="en-US" sz="1800" b="0" dirty="0"/>
              <a:t>        </a:t>
            </a:r>
            <a:r>
              <a:rPr lang="en-US" altLang="zh-CN" sz="1800" b="0" dirty="0"/>
              <a:t>TA0CCTL1 |= CM_2;   </a:t>
            </a:r>
            <a:r>
              <a:rPr lang="en-US" altLang="zh-CN" sz="1800" b="0" i="1" dirty="0"/>
              <a:t>//</a:t>
            </a:r>
            <a:r>
              <a:rPr lang="zh-CN" altLang="en-US" sz="1800" b="0" i="1" dirty="0"/>
              <a:t>改为下降沿捕获</a:t>
            </a:r>
            <a:endParaRPr lang="zh-CN" altLang="en-US" sz="1800" b="0" dirty="0"/>
          </a:p>
          <a:p>
            <a:r>
              <a:rPr lang="zh-CN" altLang="en-US" sz="1800" b="0" dirty="0"/>
              <a:t>        </a:t>
            </a:r>
            <a:r>
              <a:rPr lang="en-US" altLang="zh-CN" sz="1800" b="0" dirty="0"/>
              <a:t>times++;</a:t>
            </a:r>
          </a:p>
          <a:p>
            <a:r>
              <a:rPr lang="en-US" altLang="zh-CN" sz="1800" b="0" dirty="0"/>
              <a:t>    }</a:t>
            </a:r>
          </a:p>
          <a:p>
            <a:r>
              <a:rPr lang="en-US" altLang="zh-CN" sz="1800" b="0" dirty="0"/>
              <a:t>    if (times == 0)    {</a:t>
            </a:r>
          </a:p>
          <a:p>
            <a:r>
              <a:rPr lang="en-US" altLang="zh-CN" sz="1800" b="0" dirty="0"/>
              <a:t>        if (i &lt; 20)    {</a:t>
            </a:r>
          </a:p>
          <a:p>
            <a:r>
              <a:rPr lang="en-US" altLang="zh-CN" sz="1800" b="0" dirty="0"/>
              <a:t>            dat[i] = TA0CCR1 - LastCCR1;    i++;    }</a:t>
            </a:r>
          </a:p>
          <a:p>
            <a:r>
              <a:rPr lang="en-US" altLang="zh-CN" sz="1800" b="0" dirty="0"/>
              <a:t>        if (i &gt;= 20)    {</a:t>
            </a:r>
          </a:p>
          <a:p>
            <a:r>
              <a:rPr lang="en-US" altLang="zh-CN" sz="1800" b="0" dirty="0"/>
              <a:t>            for (i = 0; i &lt; 20; i++)    {</a:t>
            </a:r>
          </a:p>
          <a:p>
            <a:r>
              <a:rPr lang="en-US" altLang="zh-CN" sz="1800" b="0" dirty="0"/>
              <a:t>                for (j = 0; j &lt; 20 - i; j++)    {</a:t>
            </a:r>
          </a:p>
          <a:p>
            <a:r>
              <a:rPr lang="en-US" altLang="zh-CN" sz="1800" b="0" dirty="0"/>
              <a:t>                    if (dat[j] &gt; dat[j + 1])    {</a:t>
            </a:r>
          </a:p>
          <a:p>
            <a:r>
              <a:rPr lang="en-US" altLang="zh-CN" sz="1800" b="0" dirty="0"/>
              <a:t>                        t = dat[j];    dat[j] = dat[j + 1];    dat[j + 1] = t;    }</a:t>
            </a:r>
          </a:p>
          <a:p>
            <a:r>
              <a:rPr lang="en-US" altLang="zh-CN" sz="1800" b="0" dirty="0"/>
              <a:t>                }</a:t>
            </a:r>
          </a:p>
          <a:p>
            <a:r>
              <a:rPr lang="en-US" altLang="zh-CN" sz="1800" b="0" dirty="0"/>
              <a:t>            }</a:t>
            </a:r>
          </a:p>
          <a:p>
            <a:r>
              <a:rPr lang="en-US" altLang="zh-CN" sz="1800" b="0" dirty="0"/>
              <a:t>            t = 0;</a:t>
            </a:r>
          </a:p>
          <a:p>
            <a:r>
              <a:rPr lang="en-US" altLang="zh-CN" sz="1800" b="0" dirty="0"/>
              <a:t>            for (i = 5; i &lt; 15; i++)    {</a:t>
            </a:r>
          </a:p>
          <a:p>
            <a:r>
              <a:rPr lang="en-US" altLang="zh-CN" sz="1800" b="0" dirty="0"/>
              <a:t>                t = t + dat[i];    }</a:t>
            </a:r>
          </a:p>
          <a:p>
            <a:r>
              <a:rPr lang="en-US" altLang="zh-CN" sz="1800" b="0" dirty="0"/>
              <a:t>            k = t / 10;    i = 0;    }</a:t>
            </a:r>
          </a:p>
          <a:p>
            <a:r>
              <a:rPr lang="en-US" altLang="zh-CN" sz="1800" b="0" dirty="0"/>
              <a:t>        TA0CCTL1 &amp;= ~CM_2;    </a:t>
            </a:r>
            <a:r>
              <a:rPr lang="en-US" altLang="zh-CN" sz="1800" b="0" i="1" dirty="0"/>
              <a:t>//</a:t>
            </a:r>
            <a:r>
              <a:rPr lang="zh-CN" altLang="en-US" sz="1800" b="0" i="1" dirty="0"/>
              <a:t>清除下降沿触发</a:t>
            </a:r>
            <a:endParaRPr lang="zh-CN" altLang="en-US" sz="1800" b="0" dirty="0"/>
          </a:p>
          <a:p>
            <a:r>
              <a:rPr lang="zh-CN" altLang="en-US" sz="1800" b="0" dirty="0"/>
              <a:t>        </a:t>
            </a:r>
            <a:r>
              <a:rPr lang="en-US" altLang="zh-CN" sz="1800" b="0" dirty="0"/>
              <a:t>TA0CCTL1 |= CM_1;     </a:t>
            </a:r>
            <a:r>
              <a:rPr lang="en-US" altLang="zh-CN" sz="1800" b="0" i="1" dirty="0"/>
              <a:t>//</a:t>
            </a:r>
            <a:r>
              <a:rPr lang="zh-CN" altLang="en-US" sz="1800" b="0" i="1" dirty="0"/>
              <a:t>变为上升沿触发</a:t>
            </a:r>
            <a:endParaRPr lang="zh-CN" altLang="en-US" sz="1800" b="0" dirty="0"/>
          </a:p>
          <a:p>
            <a:r>
              <a:rPr lang="zh-CN" altLang="en-US" sz="1800" b="0" dirty="0"/>
              <a:t>        </a:t>
            </a:r>
            <a:r>
              <a:rPr lang="en-US" altLang="zh-CN" sz="1800" b="0" dirty="0"/>
              <a:t>times++;        </a:t>
            </a:r>
            <a:r>
              <a:rPr lang="en-US" altLang="zh-CN" sz="1800" b="0" i="1" dirty="0"/>
              <a:t>//</a:t>
            </a:r>
            <a:r>
              <a:rPr lang="zh-CN" altLang="en-US" sz="1800" b="0" i="1" dirty="0"/>
              <a:t>改变</a:t>
            </a:r>
            <a:r>
              <a:rPr lang="en-US" altLang="zh-CN" sz="1800" b="0" i="1" dirty="0"/>
              <a:t>times</a:t>
            </a:r>
            <a:r>
              <a:rPr lang="zh-CN" altLang="en-US" sz="1800" b="0" i="1" dirty="0"/>
              <a:t>的值</a:t>
            </a:r>
            <a:endParaRPr lang="zh-CN" altLang="en-US" sz="1800" b="0" dirty="0"/>
          </a:p>
          <a:p>
            <a:r>
              <a:rPr lang="zh-CN" altLang="en-US" sz="1800" b="0" dirty="0"/>
              <a:t>    </a:t>
            </a:r>
            <a:r>
              <a:rPr lang="en-US" altLang="zh-CN" sz="1800" b="0" dirty="0"/>
              <a:t>}</a:t>
            </a:r>
          </a:p>
          <a:p>
            <a:r>
              <a:rPr lang="en-US" altLang="zh-CN" sz="1800" b="0" dirty="0"/>
              <a:t>    times &amp;= 0x01;          </a:t>
            </a:r>
            <a:r>
              <a:rPr lang="en-US" altLang="zh-CN" sz="1800" b="0" i="1" dirty="0"/>
              <a:t>//times&gt;1</a:t>
            </a:r>
            <a:r>
              <a:rPr lang="zh-CN" altLang="en-US" sz="1800" b="0" i="1" dirty="0"/>
              <a:t>时清</a:t>
            </a:r>
            <a:r>
              <a:rPr lang="en-US" altLang="zh-CN" sz="1800" b="0" i="1" dirty="0"/>
              <a:t>0</a:t>
            </a:r>
            <a:endParaRPr lang="zh-CN" altLang="en-US" sz="1800" b="0" dirty="0"/>
          </a:p>
          <a:p>
            <a:r>
              <a:rPr lang="zh-CN" altLang="en-US" sz="1800" b="0" dirty="0"/>
              <a:t>    </a:t>
            </a:r>
            <a:r>
              <a:rPr lang="en-US" altLang="zh-CN" sz="1800" b="0" dirty="0"/>
              <a:t>LPM0_EXIT; </a:t>
            </a:r>
            <a:r>
              <a:rPr lang="zh-CN" altLang="en-US" sz="1800" b="0" dirty="0"/>
              <a:t>    </a:t>
            </a:r>
            <a:r>
              <a:rPr lang="en-US" altLang="zh-CN" sz="1800" b="0" dirty="0"/>
              <a:t>TA0CCTL1 &amp;= ~CCIFG;</a:t>
            </a:r>
            <a:r>
              <a:rPr lang="zh-CN" altLang="en-US" sz="1800" b="0" dirty="0"/>
              <a:t>    </a:t>
            </a:r>
            <a:r>
              <a:rPr lang="en-US" altLang="zh-CN" sz="1800" b="0" dirty="0"/>
              <a:t>_EINT();     }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EBA9093-2A36-4DA1-AC2E-26843C951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725413" cy="432000"/>
          </a:xfrm>
        </p:spPr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58F60971-ACB5-42BF-A2A9-4473B7C93492}"/>
              </a:ext>
            </a:extLst>
          </p:cNvPr>
          <p:cNvSpPr txBox="1">
            <a:spLocks/>
          </p:cNvSpPr>
          <p:nvPr/>
        </p:nvSpPr>
        <p:spPr>
          <a:xfrm>
            <a:off x="195262" y="938811"/>
            <a:ext cx="5219701" cy="2847377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numCol="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k = (int)((float)k * 0.01 * 340 / 2);</a:t>
            </a:r>
          </a:p>
          <a:p>
            <a:r>
              <a:rPr lang="en-US" altLang="zh-CN" sz="1800" b="0" dirty="0"/>
              <a:t>//</a:t>
            </a:r>
            <a:r>
              <a:rPr lang="zh-CN" altLang="en-US" sz="1800" b="0" dirty="0"/>
              <a:t>距离为</a:t>
            </a:r>
            <a:r>
              <a:rPr lang="en-US" altLang="zh-CN" sz="1800" b="0" dirty="0"/>
              <a:t>( </a:t>
            </a:r>
            <a:r>
              <a:rPr lang="zh-CN" altLang="en-US" sz="1800" b="0" dirty="0"/>
              <a:t>脉冲宽度 </a:t>
            </a:r>
            <a:r>
              <a:rPr lang="en-US" altLang="zh-CN" sz="1800" b="0" dirty="0"/>
              <a:t>* 340 m/s ) / 2</a:t>
            </a:r>
            <a:r>
              <a:rPr lang="zh-CN" altLang="en-US" sz="1800" b="0" dirty="0"/>
              <a:t>，</a:t>
            </a:r>
            <a:r>
              <a:rPr lang="en-US" altLang="zh-CN" sz="1800" b="0" dirty="0"/>
              <a:t>smclk</a:t>
            </a:r>
            <a:r>
              <a:rPr lang="zh-CN" altLang="en-US" sz="1800" b="0" dirty="0"/>
              <a:t>默认</a:t>
            </a:r>
            <a:r>
              <a:rPr lang="en-US" altLang="zh-CN" sz="1800" b="0" dirty="0"/>
              <a:t>1MHz</a:t>
            </a:r>
          </a:p>
          <a:p>
            <a:r>
              <a:rPr lang="en-US" altLang="zh-CN" sz="1800" b="0" dirty="0"/>
              <a:t>dis[0] = k / 1000 + 48;</a:t>
            </a:r>
          </a:p>
          <a:p>
            <a:r>
              <a:rPr lang="en-US" altLang="zh-CN" sz="1800" b="0" dirty="0"/>
              <a:t>dis[1] = k % 1000 / 100 + 48;</a:t>
            </a:r>
          </a:p>
          <a:p>
            <a:r>
              <a:rPr lang="en-US" altLang="zh-CN" sz="1800" b="0" dirty="0"/>
              <a:t>dis[2] = 46;</a:t>
            </a:r>
          </a:p>
          <a:p>
            <a:r>
              <a:rPr lang="en-US" altLang="zh-CN" sz="1800" b="0" dirty="0"/>
              <a:t>dis[3] = k % 1000 % 100 / 10 + 48;</a:t>
            </a:r>
          </a:p>
          <a:p>
            <a:r>
              <a:rPr lang="en-US" altLang="zh-CN" sz="1800" b="0" dirty="0"/>
              <a:t>dis[4] = k % 1000 % 100 % 10 + 48;</a:t>
            </a: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模块介绍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+mn-lt"/>
                <a:ea typeface="+mn-ea"/>
                <a:cs typeface="+mn-ea"/>
                <a:sym typeface="+mn-lt"/>
              </a:rPr>
              <a:pPr rtl="0"/>
              <a:t>8</a:t>
            </a:fld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7560193" y="1442862"/>
            <a:ext cx="3737526" cy="3737526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32F8F3-6085-4F85-8ADA-46335C21F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281" y="1529469"/>
            <a:ext cx="5706544" cy="118515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工作原理：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显示屏由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SSD1306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芯片驱动，支持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SPI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I2C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两种通信协议，此次使用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I2C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来控制显示屏。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F45274B-4B2E-43C7-8CC6-13F144DE9AC5}"/>
              </a:ext>
            </a:extLst>
          </p:cNvPr>
          <p:cNvSpPr txBox="1">
            <a:spLocks/>
          </p:cNvSpPr>
          <p:nvPr/>
        </p:nvSpPr>
        <p:spPr>
          <a:xfrm>
            <a:off x="837131" y="1052074"/>
            <a:ext cx="91311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OLED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显示模块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6D4589A1-719A-4805-BF8E-113FF907F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892"/>
              </p:ext>
            </p:extLst>
          </p:nvPr>
        </p:nvGraphicFramePr>
        <p:xfrm>
          <a:off x="739776" y="4141109"/>
          <a:ext cx="6446838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4473">
                  <a:extLst>
                    <a:ext uri="{9D8B030D-6E8A-4147-A177-3AD203B41FA5}">
                      <a16:colId xmlns:a16="http://schemas.microsoft.com/office/drawing/2014/main" val="1623293246"/>
                    </a:ext>
                  </a:extLst>
                </a:gridCol>
                <a:gridCol w="1074473">
                  <a:extLst>
                    <a:ext uri="{9D8B030D-6E8A-4147-A177-3AD203B41FA5}">
                      <a16:colId xmlns:a16="http://schemas.microsoft.com/office/drawing/2014/main" val="4109001128"/>
                    </a:ext>
                  </a:extLst>
                </a:gridCol>
                <a:gridCol w="1074473">
                  <a:extLst>
                    <a:ext uri="{9D8B030D-6E8A-4147-A177-3AD203B41FA5}">
                      <a16:colId xmlns:a16="http://schemas.microsoft.com/office/drawing/2014/main" val="3892756211"/>
                    </a:ext>
                  </a:extLst>
                </a:gridCol>
                <a:gridCol w="1074473">
                  <a:extLst>
                    <a:ext uri="{9D8B030D-6E8A-4147-A177-3AD203B41FA5}">
                      <a16:colId xmlns:a16="http://schemas.microsoft.com/office/drawing/2014/main" val="269838138"/>
                    </a:ext>
                  </a:extLst>
                </a:gridCol>
                <a:gridCol w="1074473">
                  <a:extLst>
                    <a:ext uri="{9D8B030D-6E8A-4147-A177-3AD203B41FA5}">
                      <a16:colId xmlns:a16="http://schemas.microsoft.com/office/drawing/2014/main" val="4256493488"/>
                    </a:ext>
                  </a:extLst>
                </a:gridCol>
                <a:gridCol w="1074473">
                  <a:extLst>
                    <a:ext uri="{9D8B030D-6E8A-4147-A177-3AD203B41FA5}">
                      <a16:colId xmlns:a16="http://schemas.microsoft.com/office/drawing/2014/main" val="300028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SDA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18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P4.3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P4.0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P3.7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P8.2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611242"/>
                  </a:ext>
                </a:extLst>
              </a:tr>
            </a:tbl>
          </a:graphicData>
        </a:graphic>
      </p:graphicFrame>
      <p:sp>
        <p:nvSpPr>
          <p:cNvPr id="13" name="标题 1">
            <a:extLst>
              <a:ext uri="{FF2B5EF4-FFF2-40B4-BE49-F238E27FC236}">
                <a16:creationId xmlns:a16="http://schemas.microsoft.com/office/drawing/2014/main" id="{1EA3FBD4-3DDE-4B90-8CBB-EA245D74FDCE}"/>
              </a:ext>
            </a:extLst>
          </p:cNvPr>
          <p:cNvSpPr txBox="1">
            <a:spLocks/>
          </p:cNvSpPr>
          <p:nvPr/>
        </p:nvSpPr>
        <p:spPr>
          <a:xfrm>
            <a:off x="432000" y="3343163"/>
            <a:ext cx="919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引脚连接表</a:t>
            </a:r>
          </a:p>
        </p:txBody>
      </p:sp>
    </p:spTree>
    <p:extLst>
      <p:ext uri="{BB962C8B-B14F-4D97-AF65-F5344CB8AC3E}">
        <p14:creationId xmlns:p14="http://schemas.microsoft.com/office/powerpoint/2010/main" val="1339419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E632F5B-9B51-486E-B131-5797543DAEEF}"/>
              </a:ext>
            </a:extLst>
          </p:cNvPr>
          <p:cNvSpPr txBox="1">
            <a:spLocks/>
          </p:cNvSpPr>
          <p:nvPr/>
        </p:nvSpPr>
        <p:spPr>
          <a:xfrm>
            <a:off x="432000" y="571388"/>
            <a:ext cx="919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关于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i2c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254141D-796B-42AE-97E3-C01D8DE6F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00" y="4509000"/>
            <a:ext cx="10425000" cy="2160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F1BF255-DD5B-4982-AE0A-D917ADC76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86" y="189000"/>
            <a:ext cx="7690214" cy="216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C328A17-D7E3-4EC3-B562-F2BCD254C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823" y="2349000"/>
            <a:ext cx="950017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k3m34vk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420_TF67328976" id="{0099F08C-E722-42D3-9A7C-80DCF66B9395}" vid="{24A59E84-32B8-4631-B8BE-277BF68434B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极简主义演示文稿</Template>
  <TotalTime>0</TotalTime>
  <Words>3050</Words>
  <Application>Microsoft Office PowerPoint</Application>
  <PresentationFormat>宽屏</PresentationFormat>
  <Paragraphs>404</Paragraphs>
  <Slides>20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Microsoft YaHei UI</vt:lpstr>
      <vt:lpstr>微软雅黑</vt:lpstr>
      <vt:lpstr>Arial</vt:lpstr>
      <vt:lpstr>Office 主题</vt:lpstr>
      <vt:lpstr>智能小车 课程设计</vt:lpstr>
      <vt:lpstr>小车外观</vt:lpstr>
      <vt:lpstr>基本流程图</vt:lpstr>
      <vt:lpstr>模块介绍</vt:lpstr>
      <vt:lpstr>引脚连接表</vt:lpstr>
      <vt:lpstr>中断服务程序</vt:lpstr>
      <vt:lpstr>数据处理</vt:lpstr>
      <vt:lpstr>模块介绍</vt:lpstr>
      <vt:lpstr>PowerPoint 演示文稿</vt:lpstr>
      <vt:lpstr>程序</vt:lpstr>
      <vt:lpstr>Ssd1306基础指令</vt:lpstr>
      <vt:lpstr>初始化</vt:lpstr>
      <vt:lpstr>PowerPoint 演示文稿</vt:lpstr>
      <vt:lpstr>PowerPoint 演示文稿</vt:lpstr>
      <vt:lpstr>模块介绍</vt:lpstr>
      <vt:lpstr>程序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2020-01-09T14:28:17Z</dcterms:created>
  <dcterms:modified xsi:type="dcterms:W3CDTF">2020-01-09T20:52:33Z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